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293B"/>
        </a:solidFill>
        <a:effectLst/>
      </p:bgPr>
    </p:bg>
    <p:spTree>
      <p:nvGrpSpPr>
        <p:cNvPr id="1" name=""/>
        <p:cNvGrpSpPr/>
        <p:nvPr/>
      </p:nvGrpSpPr>
      <p:grpSpPr/>
      <p:sp>
        <p:nvSpPr>
          <p:cNvPr id="2" name="TextBox 1"/>
          <p:cNvSpPr txBox="1"/>
          <p:nvPr/>
        </p:nvSpPr>
        <p:spPr>
          <a:xfrm>
            <a:off x="914400" y="2148840"/>
            <a:ext cx="10360152" cy="457200"/>
          </a:xfrm>
          <a:prstGeom prst="rect">
            <a:avLst/>
          </a:prstGeom>
          <a:noFill/>
        </p:spPr>
        <p:txBody>
          <a:bodyPr wrap="square" lIns="0" rIns="0" tIns="0" bIns="0">
            <a:spAutoFit/>
          </a:bodyPr>
          <a:lstStyle/>
          <a:p>
            <a:pPr algn="ctr"/>
            <a:r>
              <a:rPr sz="1800" b="1" i="0">
                <a:solidFill>
                  <a:srgbClr val="93C5FD"/>
                </a:solidFill>
                <a:latin typeface="Calibri"/>
              </a:rPr>
              <a:t>PSYC2200</a:t>
            </a:r>
          </a:p>
        </p:txBody>
      </p:sp>
      <p:sp>
        <p:nvSpPr>
          <p:cNvPr id="3" name="TextBox 2"/>
          <p:cNvSpPr txBox="1"/>
          <p:nvPr/>
        </p:nvSpPr>
        <p:spPr>
          <a:xfrm>
            <a:off x="914400" y="2606040"/>
            <a:ext cx="10360152" cy="1188720"/>
          </a:xfrm>
          <a:prstGeom prst="rect">
            <a:avLst/>
          </a:prstGeom>
          <a:noFill/>
        </p:spPr>
        <p:txBody>
          <a:bodyPr wrap="square" lIns="0" rIns="0" tIns="0" bIns="0">
            <a:spAutoFit/>
          </a:bodyPr>
          <a:lstStyle/>
          <a:p>
            <a:pPr algn="ctr"/>
            <a:r>
              <a:rPr sz="4400" b="1" i="0">
                <a:solidFill>
                  <a:srgbClr val="FFFFFF"/>
                </a:solidFill>
                <a:latin typeface="Cambria"/>
              </a:rPr>
              <a:t>Full Course Review</a:t>
            </a:r>
          </a:p>
        </p:txBody>
      </p:sp>
      <p:sp>
        <p:nvSpPr>
          <p:cNvPr id="4" name="TextBox 3"/>
          <p:cNvSpPr txBox="1"/>
          <p:nvPr/>
        </p:nvSpPr>
        <p:spPr>
          <a:xfrm>
            <a:off x="914400" y="3703320"/>
            <a:ext cx="10360152" cy="548640"/>
          </a:xfrm>
          <a:prstGeom prst="rect">
            <a:avLst/>
          </a:prstGeom>
          <a:noFill/>
        </p:spPr>
        <p:txBody>
          <a:bodyPr wrap="square" lIns="0" rIns="0" tIns="0" bIns="0">
            <a:spAutoFit/>
          </a:bodyPr>
          <a:lstStyle/>
          <a:p>
            <a:pPr algn="ctr"/>
            <a:r>
              <a:rPr sz="1800" b="0" i="0">
                <a:solidFill>
                  <a:srgbClr val="BFDBFE"/>
                </a:solidFill>
                <a:latin typeface="Calibri"/>
              </a:rPr>
              <a:t>Lectures 9–16 • 365 terms &amp; definitions across 7 modules</a:t>
            </a:r>
          </a:p>
        </p:txBody>
      </p:sp>
      <p:sp>
        <p:nvSpPr>
          <p:cNvPr id="5" name="TextBox 4"/>
          <p:cNvSpPr txBox="1"/>
          <p:nvPr/>
        </p:nvSpPr>
        <p:spPr>
          <a:xfrm>
            <a:off x="914400" y="6035040"/>
            <a:ext cx="10360152" cy="365760"/>
          </a:xfrm>
          <a:prstGeom prst="rect">
            <a:avLst/>
          </a:prstGeom>
          <a:noFill/>
        </p:spPr>
        <p:txBody>
          <a:bodyPr wrap="square" lIns="0" rIns="0" tIns="0" bIns="0">
            <a:spAutoFit/>
          </a:bodyPr>
          <a:lstStyle/>
          <a:p>
            <a:pPr algn="ctr"/>
            <a:r>
              <a:rPr sz="1200" b="0" i="1">
                <a:solidFill>
                  <a:srgbClr val="64748B"/>
                </a:solidFill>
                <a:latin typeface="Calibri"/>
              </a:rPr>
              <a:t>Lecture 12 isn't included — no transcript was available for 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1E293B"/>
        </a:solidFill>
        <a:effectLst/>
      </p:bgPr>
    </p:bg>
    <p:spTree>
      <p:nvGrpSpPr>
        <p:cNvPr id="1" name=""/>
        <p:cNvGrpSpPr/>
        <p:nvPr/>
      </p:nvGrpSpPr>
      <p:grpSpPr/>
      <p:sp>
        <p:nvSpPr>
          <p:cNvPr id="2" name="TextBox 1"/>
          <p:cNvSpPr txBox="1"/>
          <p:nvPr/>
        </p:nvSpPr>
        <p:spPr>
          <a:xfrm>
            <a:off x="914400" y="1920240"/>
            <a:ext cx="10360152" cy="457200"/>
          </a:xfrm>
          <a:prstGeom prst="rect">
            <a:avLst/>
          </a:prstGeom>
          <a:noFill/>
        </p:spPr>
        <p:txBody>
          <a:bodyPr wrap="square" lIns="0" rIns="0" tIns="0" bIns="0">
            <a:spAutoFit/>
          </a:bodyPr>
          <a:lstStyle/>
          <a:p>
            <a:pPr algn="ctr"/>
            <a:r>
              <a:rPr sz="1600" b="1" i="0">
                <a:solidFill>
                  <a:srgbClr val="93C5FD"/>
                </a:solidFill>
                <a:latin typeface="Calibri"/>
              </a:rPr>
              <a:t>SECTION</a:t>
            </a:r>
          </a:p>
        </p:txBody>
      </p:sp>
      <p:sp>
        <p:nvSpPr>
          <p:cNvPr id="3" name="TextBox 2"/>
          <p:cNvSpPr txBox="1"/>
          <p:nvPr/>
        </p:nvSpPr>
        <p:spPr>
          <a:xfrm>
            <a:off x="914400" y="2423160"/>
            <a:ext cx="10360152" cy="1005840"/>
          </a:xfrm>
          <a:prstGeom prst="rect">
            <a:avLst/>
          </a:prstGeom>
          <a:noFill/>
        </p:spPr>
        <p:txBody>
          <a:bodyPr wrap="square" lIns="0" rIns="0" tIns="0" bIns="0">
            <a:spAutoFit/>
          </a:bodyPr>
          <a:lstStyle/>
          <a:p>
            <a:pPr algn="ctr"/>
            <a:r>
              <a:rPr sz="5400" b="1" i="0">
                <a:solidFill>
                  <a:srgbClr val="FFFFFF"/>
                </a:solidFill>
                <a:latin typeface="Cambria"/>
              </a:rPr>
              <a:t>Lecture 9</a:t>
            </a:r>
          </a:p>
        </p:txBody>
      </p:sp>
      <p:sp>
        <p:nvSpPr>
          <p:cNvPr id="4" name="TextBox 3"/>
          <p:cNvSpPr txBox="1"/>
          <p:nvPr/>
        </p:nvSpPr>
        <p:spPr>
          <a:xfrm>
            <a:off x="1188720" y="3520440"/>
            <a:ext cx="9811512" cy="914400"/>
          </a:xfrm>
          <a:prstGeom prst="rect">
            <a:avLst/>
          </a:prstGeom>
          <a:noFill/>
        </p:spPr>
        <p:txBody>
          <a:bodyPr wrap="square" lIns="0" rIns="0" tIns="0" bIns="0">
            <a:spAutoFit/>
          </a:bodyPr>
          <a:lstStyle/>
          <a:p>
            <a:pPr algn="ctr">
              <a:lnSpc>
                <a:spcPct val="120000"/>
              </a:lnSpc>
            </a:pPr>
            <a:r>
              <a:rPr sz="2000" b="0" i="0">
                <a:solidFill>
                  <a:srgbClr val="BFDBFE"/>
                </a:solidFill>
                <a:latin typeface="Calibri"/>
              </a:rPr>
              <a:t>Brain development, evolution, and the spinal cord</a:t>
            </a:r>
          </a:p>
        </p:txBody>
      </p:sp>
      <p:sp>
        <p:nvSpPr>
          <p:cNvPr id="5" name="TextBox 4"/>
          <p:cNvSpPr txBox="1"/>
          <p:nvPr/>
        </p:nvSpPr>
        <p:spPr>
          <a:xfrm>
            <a:off x="914400" y="4663440"/>
            <a:ext cx="10360152" cy="365760"/>
          </a:xfrm>
          <a:prstGeom prst="rect">
            <a:avLst/>
          </a:prstGeom>
          <a:noFill/>
        </p:spPr>
        <p:txBody>
          <a:bodyPr wrap="square" lIns="0" rIns="0" tIns="0" bIns="0">
            <a:spAutoFit/>
          </a:bodyPr>
          <a:lstStyle/>
          <a:p>
            <a:pPr algn="ctr"/>
            <a:r>
              <a:rPr sz="1300" b="0" i="0">
                <a:solidFill>
                  <a:srgbClr val="64748B"/>
                </a:solidFill>
                <a:latin typeface="Calibri"/>
              </a:rPr>
              <a:t>49 terms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9</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Brain development, evolution, and the spinal cord</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1–5 of 49</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Neural plate</a:t>
            </a:r>
          </a:p>
          <a:p>
            <a:pPr algn="l">
              <a:spcBef>
                <a:spcPts val="200"/>
              </a:spcBef>
            </a:pPr>
            <a:r>
              <a:rPr sz="1400">
                <a:solidFill>
                  <a:srgbClr val="1E293B"/>
                </a:solidFill>
                <a:latin typeface="Calibri"/>
              </a:rPr>
              <a:t>The first sign of the nervous system in the embryo — a thickened region of tissue that begins to separate from the rest of the developing embryo.</a:t>
            </a:r>
          </a:p>
        </p:txBody>
      </p:sp>
      <p:sp>
        <p:nvSpPr>
          <p:cNvPr id="6" name="Rounded Rectangle 5"/>
          <p:cNvSpPr/>
          <p:nvPr/>
        </p:nvSpPr>
        <p:spPr>
          <a:xfrm>
            <a:off x="548640" y="2368296"/>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Neural groove</a:t>
            </a:r>
          </a:p>
          <a:p>
            <a:pPr algn="l">
              <a:spcBef>
                <a:spcPts val="200"/>
              </a:spcBef>
            </a:pPr>
            <a:r>
              <a:rPr sz="1400">
                <a:solidFill>
                  <a:srgbClr val="1E293B"/>
                </a:solidFill>
                <a:latin typeface="Calibri"/>
              </a:rPr>
              <a:t>Formed when the neural plate sinks down (invaginates) and its edges rise up on either side.</a:t>
            </a:r>
          </a:p>
        </p:txBody>
      </p:sp>
      <p:sp>
        <p:nvSpPr>
          <p:cNvPr id="7" name="Rounded Rectangle 6"/>
          <p:cNvSpPr/>
          <p:nvPr/>
        </p:nvSpPr>
        <p:spPr>
          <a:xfrm>
            <a:off x="548640" y="3154679"/>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Neural tube</a:t>
            </a:r>
          </a:p>
          <a:p>
            <a:pPr algn="l">
              <a:spcBef>
                <a:spcPts val="200"/>
              </a:spcBef>
            </a:pPr>
            <a:r>
              <a:rPr sz="1400">
                <a:solidFill>
                  <a:srgbClr val="1E293B"/>
                </a:solidFill>
                <a:latin typeface="Calibri"/>
              </a:rPr>
              <a:t>Formed when the neural groove closes up into a hollow tube; retains a fluid-filled canal in the center.</a:t>
            </a:r>
          </a:p>
        </p:txBody>
      </p:sp>
      <p:sp>
        <p:nvSpPr>
          <p:cNvPr id="8" name="Rounded Rectangle 7"/>
          <p:cNvSpPr/>
          <p:nvPr/>
        </p:nvSpPr>
        <p:spPr>
          <a:xfrm>
            <a:off x="548640" y="4151375"/>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Neural crest</a:t>
            </a:r>
          </a:p>
          <a:p>
            <a:pPr algn="l">
              <a:spcBef>
                <a:spcPts val="200"/>
              </a:spcBef>
            </a:pPr>
            <a:r>
              <a:rPr sz="1400">
                <a:solidFill>
                  <a:srgbClr val="1E293B"/>
                </a:solidFill>
                <a:latin typeface="Calibri"/>
              </a:rPr>
              <a:t>A ridge that forms along the length of the neural tube, marking where the spine/backbone will be.</a:t>
            </a:r>
          </a:p>
        </p:txBody>
      </p:sp>
      <p:sp>
        <p:nvSpPr>
          <p:cNvPr id="9" name="Rounded Rectangle 8"/>
          <p:cNvSpPr/>
          <p:nvPr/>
        </p:nvSpPr>
        <p:spPr>
          <a:xfrm>
            <a:off x="548640" y="5148071"/>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Prosencephalon</a:t>
            </a:r>
          </a:p>
          <a:p>
            <a:pPr algn="l">
              <a:spcBef>
                <a:spcPts val="200"/>
              </a:spcBef>
            </a:pPr>
            <a:r>
              <a:rPr sz="1400">
                <a:solidFill>
                  <a:srgbClr val="1E293B"/>
                </a:solidFill>
                <a:latin typeface="Calibri"/>
              </a:rPr>
              <a:t>The most rostral of the three primary brain vesicles; becomes the forebrain, later splitting into the telencephalon and diencephalon.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9</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Brain development, evolution, and the spinal cord</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6–11 of 49</a:t>
            </a:r>
          </a:p>
        </p:txBody>
      </p:sp>
      <p:sp>
        <p:nvSpPr>
          <p:cNvPr id="5" name="Rounded Rectangle 4"/>
          <p:cNvSpPr/>
          <p:nvPr/>
        </p:nvSpPr>
        <p:spPr>
          <a:xfrm>
            <a:off x="548640" y="137160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Mesencephalon</a:t>
            </a:r>
          </a:p>
          <a:p>
            <a:pPr algn="l">
              <a:spcBef>
                <a:spcPts val="200"/>
              </a:spcBef>
            </a:pPr>
            <a:r>
              <a:rPr sz="1400">
                <a:solidFill>
                  <a:srgbClr val="1E293B"/>
                </a:solidFill>
                <a:latin typeface="Calibri"/>
              </a:rPr>
              <a:t>The middle primary brain vesicle; becomes the midbrain and does not split further.</a:t>
            </a:r>
          </a:p>
        </p:txBody>
      </p:sp>
      <p:sp>
        <p:nvSpPr>
          <p:cNvPr id="6" name="Rounded Rectangle 5"/>
          <p:cNvSpPr/>
          <p:nvPr/>
        </p:nvSpPr>
        <p:spPr>
          <a:xfrm>
            <a:off x="548640" y="2157984"/>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Rhombencephalon</a:t>
            </a:r>
          </a:p>
          <a:p>
            <a:pPr algn="l">
              <a:spcBef>
                <a:spcPts val="200"/>
              </a:spcBef>
            </a:pPr>
            <a:r>
              <a:rPr sz="1400">
                <a:solidFill>
                  <a:srgbClr val="1E293B"/>
                </a:solidFill>
                <a:latin typeface="Calibri"/>
              </a:rPr>
              <a:t>The most caudal primary brain vesicle; becomes the hindbrain, later splitting into the metencephalon and myelencephalon.</a:t>
            </a:r>
          </a:p>
        </p:txBody>
      </p:sp>
      <p:sp>
        <p:nvSpPr>
          <p:cNvPr id="7" name="Rounded Rectangle 6"/>
          <p:cNvSpPr/>
          <p:nvPr/>
        </p:nvSpPr>
        <p:spPr>
          <a:xfrm>
            <a:off x="548640" y="3154679"/>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Telencephalon</a:t>
            </a:r>
          </a:p>
          <a:p>
            <a:pPr algn="l">
              <a:spcBef>
                <a:spcPts val="200"/>
              </a:spcBef>
            </a:pPr>
            <a:r>
              <a:rPr sz="1400">
                <a:solidFill>
                  <a:srgbClr val="1E293B"/>
                </a:solidFill>
                <a:latin typeface="Calibri"/>
              </a:rPr>
              <a:t>The most rostral secondary vesicle, derived from the prosencephalon (forebrain).</a:t>
            </a:r>
          </a:p>
        </p:txBody>
      </p:sp>
      <p:sp>
        <p:nvSpPr>
          <p:cNvPr id="8" name="Rounded Rectangle 7"/>
          <p:cNvSpPr/>
          <p:nvPr/>
        </p:nvSpPr>
        <p:spPr>
          <a:xfrm>
            <a:off x="548640" y="3941063"/>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Diencephalon</a:t>
            </a:r>
          </a:p>
          <a:p>
            <a:pPr algn="l">
              <a:spcBef>
                <a:spcPts val="200"/>
              </a:spcBef>
            </a:pPr>
            <a:r>
              <a:rPr sz="1400">
                <a:solidFill>
                  <a:srgbClr val="1E293B"/>
                </a:solidFill>
                <a:latin typeface="Calibri"/>
              </a:rPr>
              <a:t>A secondary vesicle derived from the prosencephalon; contains structures such as the hypothalamus.</a:t>
            </a:r>
          </a:p>
        </p:txBody>
      </p:sp>
      <p:sp>
        <p:nvSpPr>
          <p:cNvPr id="9" name="Rounded Rectangle 8"/>
          <p:cNvSpPr/>
          <p:nvPr/>
        </p:nvSpPr>
        <p:spPr>
          <a:xfrm>
            <a:off x="548640" y="4937759"/>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Metencephalon</a:t>
            </a:r>
          </a:p>
          <a:p>
            <a:pPr algn="l">
              <a:spcBef>
                <a:spcPts val="200"/>
              </a:spcBef>
            </a:pPr>
            <a:r>
              <a:rPr sz="1400">
                <a:solidFill>
                  <a:srgbClr val="1E293B"/>
                </a:solidFill>
                <a:latin typeface="Calibri"/>
              </a:rPr>
              <a:t>A secondary vesicle derived from the rhombencephalon, closer to the midbrain.</a:t>
            </a:r>
          </a:p>
        </p:txBody>
      </p:sp>
      <p:sp>
        <p:nvSpPr>
          <p:cNvPr id="10" name="Rounded Rectangle 9"/>
          <p:cNvSpPr/>
          <p:nvPr/>
        </p:nvSpPr>
        <p:spPr>
          <a:xfrm>
            <a:off x="548640" y="5724144"/>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Myelencephalon</a:t>
            </a:r>
          </a:p>
          <a:p>
            <a:pPr algn="l">
              <a:spcBef>
                <a:spcPts val="200"/>
              </a:spcBef>
            </a:pPr>
            <a:r>
              <a:rPr sz="1400">
                <a:solidFill>
                  <a:srgbClr val="1E293B"/>
                </a:solidFill>
                <a:latin typeface="Calibri"/>
              </a:rPr>
              <a:t>The most caudal secondary vesicle, derived from the rhombencephalon.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9</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Brain development, evolution, and the spinal cord</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12–16 of 49</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Endocast</a:t>
            </a:r>
          </a:p>
          <a:p>
            <a:pPr algn="l">
              <a:spcBef>
                <a:spcPts val="200"/>
              </a:spcBef>
            </a:pPr>
            <a:r>
              <a:rPr sz="1400">
                <a:solidFill>
                  <a:srgbClr val="1E293B"/>
                </a:solidFill>
                <a:latin typeface="Calibri"/>
              </a:rPr>
              <a:t>A plaster cast of the inside of a fossil skull, used to estimate what an extinct animal's brain looked like.</a:t>
            </a:r>
          </a:p>
        </p:txBody>
      </p:sp>
      <p:sp>
        <p:nvSpPr>
          <p:cNvPr id="6" name="Rounded Rectangle 5"/>
          <p:cNvSpPr/>
          <p:nvPr/>
        </p:nvSpPr>
        <p:spPr>
          <a:xfrm>
            <a:off x="548640" y="236829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Adaptation (brain evolution)</a:t>
            </a:r>
          </a:p>
          <a:p>
            <a:pPr algn="l">
              <a:spcBef>
                <a:spcPts val="200"/>
              </a:spcBef>
            </a:pPr>
            <a:r>
              <a:rPr sz="1400">
                <a:solidFill>
                  <a:srgbClr val="1E293B"/>
                </a:solidFill>
                <a:latin typeface="Calibri"/>
              </a:rPr>
              <a:t>The evolutionary elaboration of one or more parts of the same basic brain blueprint to suit an animal's environment and needs.</a:t>
            </a:r>
          </a:p>
        </p:txBody>
      </p:sp>
      <p:sp>
        <p:nvSpPr>
          <p:cNvPr id="7" name="Rounded Rectangle 6"/>
          <p:cNvSpPr/>
          <p:nvPr/>
        </p:nvSpPr>
        <p:spPr>
          <a:xfrm>
            <a:off x="548640" y="3364991"/>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CNS (Central Nervous System)</a:t>
            </a:r>
          </a:p>
          <a:p>
            <a:pPr algn="l">
              <a:spcBef>
                <a:spcPts val="200"/>
              </a:spcBef>
            </a:pPr>
            <a:r>
              <a:rPr sz="1400">
                <a:solidFill>
                  <a:srgbClr val="1E293B"/>
                </a:solidFill>
                <a:latin typeface="Calibri"/>
              </a:rPr>
              <a:t>The brain and spinal cord.</a:t>
            </a:r>
          </a:p>
        </p:txBody>
      </p:sp>
      <p:sp>
        <p:nvSpPr>
          <p:cNvPr id="8" name="Rounded Rectangle 7"/>
          <p:cNvSpPr/>
          <p:nvPr/>
        </p:nvSpPr>
        <p:spPr>
          <a:xfrm>
            <a:off x="548640" y="4151376"/>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PNS (Peripheral Nervous System)</a:t>
            </a:r>
          </a:p>
          <a:p>
            <a:pPr algn="l">
              <a:spcBef>
                <a:spcPts val="200"/>
              </a:spcBef>
            </a:pPr>
            <a:r>
              <a:rPr sz="1400">
                <a:solidFill>
                  <a:srgbClr val="1E293B"/>
                </a:solidFill>
                <a:latin typeface="Calibri"/>
              </a:rPr>
              <a:t>Everything in the nervous system except the brain and spinal cord.</a:t>
            </a:r>
          </a:p>
        </p:txBody>
      </p:sp>
      <p:sp>
        <p:nvSpPr>
          <p:cNvPr id="9" name="Rounded Rectangle 8"/>
          <p:cNvSpPr/>
          <p:nvPr/>
        </p:nvSpPr>
        <p:spPr>
          <a:xfrm>
            <a:off x="548640" y="493776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Somatic nervous system</a:t>
            </a:r>
          </a:p>
          <a:p>
            <a:pPr algn="l">
              <a:spcBef>
                <a:spcPts val="200"/>
              </a:spcBef>
            </a:pPr>
            <a:r>
              <a:rPr sz="1400">
                <a:solidFill>
                  <a:srgbClr val="1E293B"/>
                </a:solidFill>
                <a:latin typeface="Calibri"/>
              </a:rPr>
              <a:t>The division of the PNS that serves the body (skin and skeletal muscle) — includes sensory and motor components.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9</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Brain development, evolution, and the spinal cord</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17–21 of 49</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Autonomic nervous system</a:t>
            </a:r>
          </a:p>
          <a:p>
            <a:pPr algn="l">
              <a:spcBef>
                <a:spcPts val="200"/>
              </a:spcBef>
            </a:pPr>
            <a:r>
              <a:rPr sz="1400">
                <a:solidFill>
                  <a:srgbClr val="1E293B"/>
                </a:solidFill>
                <a:latin typeface="Calibri"/>
              </a:rPr>
              <a:t>The division of the PNS that controls internal organs/viscera automatically, without conscious control.</a:t>
            </a:r>
          </a:p>
        </p:txBody>
      </p:sp>
      <p:sp>
        <p:nvSpPr>
          <p:cNvPr id="6" name="Rounded Rectangle 5"/>
          <p:cNvSpPr/>
          <p:nvPr/>
        </p:nvSpPr>
        <p:spPr>
          <a:xfrm>
            <a:off x="548640" y="2368296"/>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Afferent</a:t>
            </a:r>
          </a:p>
          <a:p>
            <a:pPr algn="l">
              <a:spcBef>
                <a:spcPts val="200"/>
              </a:spcBef>
            </a:pPr>
            <a:r>
              <a:rPr sz="1400">
                <a:solidFill>
                  <a:srgbClr val="1E293B"/>
                </a:solidFill>
                <a:latin typeface="Calibri"/>
              </a:rPr>
              <a:t>Sensory information traveling INTO the central nervous system.</a:t>
            </a:r>
          </a:p>
        </p:txBody>
      </p:sp>
      <p:sp>
        <p:nvSpPr>
          <p:cNvPr id="7" name="Rounded Rectangle 6"/>
          <p:cNvSpPr/>
          <p:nvPr/>
        </p:nvSpPr>
        <p:spPr>
          <a:xfrm>
            <a:off x="548640" y="3154679"/>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Efferent</a:t>
            </a:r>
          </a:p>
          <a:p>
            <a:pPr algn="l">
              <a:spcBef>
                <a:spcPts val="200"/>
              </a:spcBef>
            </a:pPr>
            <a:r>
              <a:rPr sz="1400">
                <a:solidFill>
                  <a:srgbClr val="1E293B"/>
                </a:solidFill>
                <a:latin typeface="Calibri"/>
              </a:rPr>
              <a:t>Motor information traveling OUT of the central nervous system.</a:t>
            </a:r>
          </a:p>
        </p:txBody>
      </p:sp>
      <p:sp>
        <p:nvSpPr>
          <p:cNvPr id="8" name="Rounded Rectangle 7"/>
          <p:cNvSpPr/>
          <p:nvPr/>
        </p:nvSpPr>
        <p:spPr>
          <a:xfrm>
            <a:off x="548640" y="3941063"/>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Sympathetic nervous system</a:t>
            </a:r>
          </a:p>
          <a:p>
            <a:pPr algn="l">
              <a:spcBef>
                <a:spcPts val="200"/>
              </a:spcBef>
            </a:pPr>
            <a:r>
              <a:rPr sz="1400">
                <a:solidFill>
                  <a:srgbClr val="1E293B"/>
                </a:solidFill>
                <a:latin typeface="Calibri"/>
              </a:rPr>
              <a:t>The autonomic division responsible for arousal ('fight or flight') — increases heart rate, dilates pupils, increases sweating.</a:t>
            </a:r>
          </a:p>
        </p:txBody>
      </p:sp>
      <p:sp>
        <p:nvSpPr>
          <p:cNvPr id="9" name="Rounded Rectangle 8"/>
          <p:cNvSpPr/>
          <p:nvPr/>
        </p:nvSpPr>
        <p:spPr>
          <a:xfrm>
            <a:off x="548640" y="4937759"/>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Parasympathetic nervous system</a:t>
            </a:r>
          </a:p>
          <a:p>
            <a:pPr algn="l">
              <a:spcBef>
                <a:spcPts val="200"/>
              </a:spcBef>
            </a:pPr>
            <a:r>
              <a:rPr sz="1400">
                <a:solidFill>
                  <a:srgbClr val="1E293B"/>
                </a:solidFill>
                <a:latin typeface="Calibri"/>
              </a:rPr>
              <a:t>The autonomic division responsible for relaxation ('rest and digest') — the opposite of the sympathetic system.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9</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Brain development, evolution, and the spinal cord</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22–27 of 49</a:t>
            </a:r>
          </a:p>
        </p:txBody>
      </p:sp>
      <p:sp>
        <p:nvSpPr>
          <p:cNvPr id="5" name="Rounded Rectangle 4"/>
          <p:cNvSpPr/>
          <p:nvPr/>
        </p:nvSpPr>
        <p:spPr>
          <a:xfrm>
            <a:off x="548640" y="137160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Dorsal</a:t>
            </a:r>
          </a:p>
          <a:p>
            <a:pPr algn="l">
              <a:spcBef>
                <a:spcPts val="200"/>
              </a:spcBef>
            </a:pPr>
            <a:r>
              <a:rPr sz="1400">
                <a:solidFill>
                  <a:srgbClr val="1E293B"/>
                </a:solidFill>
                <a:latin typeface="Calibri"/>
              </a:rPr>
              <a:t>Toward the back.</a:t>
            </a:r>
          </a:p>
        </p:txBody>
      </p:sp>
      <p:sp>
        <p:nvSpPr>
          <p:cNvPr id="6" name="Rounded Rectangle 5"/>
          <p:cNvSpPr/>
          <p:nvPr/>
        </p:nvSpPr>
        <p:spPr>
          <a:xfrm>
            <a:off x="548640" y="2157984"/>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Ventral</a:t>
            </a:r>
          </a:p>
          <a:p>
            <a:pPr algn="l">
              <a:spcBef>
                <a:spcPts val="200"/>
              </a:spcBef>
            </a:pPr>
            <a:r>
              <a:rPr sz="1400">
                <a:solidFill>
                  <a:srgbClr val="1E293B"/>
                </a:solidFill>
                <a:latin typeface="Calibri"/>
              </a:rPr>
              <a:t>Toward the belly/front.</a:t>
            </a:r>
          </a:p>
        </p:txBody>
      </p:sp>
      <p:sp>
        <p:nvSpPr>
          <p:cNvPr id="7" name="Rounded Rectangle 6"/>
          <p:cNvSpPr/>
          <p:nvPr/>
        </p:nvSpPr>
        <p:spPr>
          <a:xfrm>
            <a:off x="548640" y="2944368"/>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Rostral</a:t>
            </a:r>
          </a:p>
          <a:p>
            <a:pPr algn="l">
              <a:spcBef>
                <a:spcPts val="200"/>
              </a:spcBef>
            </a:pPr>
            <a:r>
              <a:rPr sz="1400">
                <a:solidFill>
                  <a:srgbClr val="1E293B"/>
                </a:solidFill>
                <a:latin typeface="Calibri"/>
              </a:rPr>
              <a:t>Toward the nose/front.</a:t>
            </a:r>
          </a:p>
        </p:txBody>
      </p:sp>
      <p:sp>
        <p:nvSpPr>
          <p:cNvPr id="8" name="Rounded Rectangle 7"/>
          <p:cNvSpPr/>
          <p:nvPr/>
        </p:nvSpPr>
        <p:spPr>
          <a:xfrm>
            <a:off x="548640" y="3730752"/>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Caudal</a:t>
            </a:r>
          </a:p>
          <a:p>
            <a:pPr algn="l">
              <a:spcBef>
                <a:spcPts val="200"/>
              </a:spcBef>
            </a:pPr>
            <a:r>
              <a:rPr sz="1400">
                <a:solidFill>
                  <a:srgbClr val="1E293B"/>
                </a:solidFill>
                <a:latin typeface="Calibri"/>
              </a:rPr>
              <a:t>Toward the tail/rear.</a:t>
            </a:r>
          </a:p>
        </p:txBody>
      </p:sp>
      <p:sp>
        <p:nvSpPr>
          <p:cNvPr id="9" name="Rounded Rectangle 8"/>
          <p:cNvSpPr/>
          <p:nvPr/>
        </p:nvSpPr>
        <p:spPr>
          <a:xfrm>
            <a:off x="548640" y="4517136"/>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Anterior</a:t>
            </a:r>
          </a:p>
          <a:p>
            <a:pPr algn="l">
              <a:spcBef>
                <a:spcPts val="200"/>
              </a:spcBef>
            </a:pPr>
            <a:r>
              <a:rPr sz="1400">
                <a:solidFill>
                  <a:srgbClr val="1E293B"/>
                </a:solidFill>
                <a:latin typeface="Calibri"/>
              </a:rPr>
              <a:t>Toward the front; used interchangeably with ventral in the human body.</a:t>
            </a:r>
          </a:p>
        </p:txBody>
      </p:sp>
      <p:sp>
        <p:nvSpPr>
          <p:cNvPr id="10" name="Rounded Rectangle 9"/>
          <p:cNvSpPr/>
          <p:nvPr/>
        </p:nvSpPr>
        <p:spPr>
          <a:xfrm>
            <a:off x="548640" y="530352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Posterior</a:t>
            </a:r>
          </a:p>
          <a:p>
            <a:pPr algn="l">
              <a:spcBef>
                <a:spcPts val="200"/>
              </a:spcBef>
            </a:pPr>
            <a:r>
              <a:rPr sz="1400">
                <a:solidFill>
                  <a:srgbClr val="1E293B"/>
                </a:solidFill>
                <a:latin typeface="Calibri"/>
              </a:rPr>
              <a:t>Toward the back; used interchangeably with dorsal in the human body.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9</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Brain development, evolution, and the spinal cord</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28–33 of 49</a:t>
            </a:r>
          </a:p>
        </p:txBody>
      </p:sp>
      <p:sp>
        <p:nvSpPr>
          <p:cNvPr id="5" name="Rounded Rectangle 4"/>
          <p:cNvSpPr/>
          <p:nvPr/>
        </p:nvSpPr>
        <p:spPr>
          <a:xfrm>
            <a:off x="548640" y="137160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Medial</a:t>
            </a:r>
          </a:p>
          <a:p>
            <a:pPr algn="l">
              <a:spcBef>
                <a:spcPts val="200"/>
              </a:spcBef>
            </a:pPr>
            <a:r>
              <a:rPr sz="1400">
                <a:solidFill>
                  <a:srgbClr val="1E293B"/>
                </a:solidFill>
                <a:latin typeface="Calibri"/>
              </a:rPr>
              <a:t>Toward the midline of the body.</a:t>
            </a:r>
          </a:p>
        </p:txBody>
      </p:sp>
      <p:sp>
        <p:nvSpPr>
          <p:cNvPr id="6" name="Rounded Rectangle 5"/>
          <p:cNvSpPr/>
          <p:nvPr/>
        </p:nvSpPr>
        <p:spPr>
          <a:xfrm>
            <a:off x="548640" y="2157984"/>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Lateral</a:t>
            </a:r>
          </a:p>
          <a:p>
            <a:pPr algn="l">
              <a:spcBef>
                <a:spcPts val="200"/>
              </a:spcBef>
            </a:pPr>
            <a:r>
              <a:rPr sz="1400">
                <a:solidFill>
                  <a:srgbClr val="1E293B"/>
                </a:solidFill>
                <a:latin typeface="Calibri"/>
              </a:rPr>
              <a:t>Toward the side of the body.</a:t>
            </a:r>
          </a:p>
        </p:txBody>
      </p:sp>
      <p:sp>
        <p:nvSpPr>
          <p:cNvPr id="7" name="Rounded Rectangle 6"/>
          <p:cNvSpPr/>
          <p:nvPr/>
        </p:nvSpPr>
        <p:spPr>
          <a:xfrm>
            <a:off x="548640" y="2944368"/>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Proximal</a:t>
            </a:r>
          </a:p>
          <a:p>
            <a:pPr algn="l">
              <a:spcBef>
                <a:spcPts val="200"/>
              </a:spcBef>
            </a:pPr>
            <a:r>
              <a:rPr sz="1400">
                <a:solidFill>
                  <a:srgbClr val="1E293B"/>
                </a:solidFill>
                <a:latin typeface="Calibri"/>
              </a:rPr>
              <a:t>Closer to the body core.</a:t>
            </a:r>
          </a:p>
        </p:txBody>
      </p:sp>
      <p:sp>
        <p:nvSpPr>
          <p:cNvPr id="8" name="Rounded Rectangle 7"/>
          <p:cNvSpPr/>
          <p:nvPr/>
        </p:nvSpPr>
        <p:spPr>
          <a:xfrm>
            <a:off x="548640" y="3730752"/>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Distal</a:t>
            </a:r>
          </a:p>
          <a:p>
            <a:pPr algn="l">
              <a:spcBef>
                <a:spcPts val="200"/>
              </a:spcBef>
            </a:pPr>
            <a:r>
              <a:rPr sz="1400">
                <a:solidFill>
                  <a:srgbClr val="1E293B"/>
                </a:solidFill>
                <a:latin typeface="Calibri"/>
              </a:rPr>
              <a:t>Farther from the body core.</a:t>
            </a:r>
          </a:p>
        </p:txBody>
      </p:sp>
      <p:sp>
        <p:nvSpPr>
          <p:cNvPr id="9" name="Rounded Rectangle 8"/>
          <p:cNvSpPr/>
          <p:nvPr/>
        </p:nvSpPr>
        <p:spPr>
          <a:xfrm>
            <a:off x="548640" y="4517136"/>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Dermatome</a:t>
            </a:r>
          </a:p>
          <a:p>
            <a:pPr algn="l">
              <a:spcBef>
                <a:spcPts val="200"/>
              </a:spcBef>
            </a:pPr>
            <a:r>
              <a:rPr sz="1400">
                <a:solidFill>
                  <a:srgbClr val="1E293B"/>
                </a:solidFill>
                <a:latin typeface="Calibri"/>
              </a:rPr>
              <a:t>The area of skin innervated by a single pair of spinal nerves.</a:t>
            </a:r>
          </a:p>
        </p:txBody>
      </p:sp>
      <p:sp>
        <p:nvSpPr>
          <p:cNvPr id="10" name="Rounded Rectangle 9"/>
          <p:cNvSpPr/>
          <p:nvPr/>
        </p:nvSpPr>
        <p:spPr>
          <a:xfrm>
            <a:off x="548640" y="530352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Cervical nerves</a:t>
            </a:r>
          </a:p>
          <a:p>
            <a:pPr algn="l">
              <a:spcBef>
                <a:spcPts val="200"/>
              </a:spcBef>
            </a:pPr>
            <a:r>
              <a:rPr sz="1400">
                <a:solidFill>
                  <a:srgbClr val="1E293B"/>
                </a:solidFill>
                <a:latin typeface="Calibri"/>
              </a:rPr>
              <a:t>The 8 pairs of spinal nerves in the neck region.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9</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Brain development, evolution, and the spinal cord</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34–39 of 49</a:t>
            </a:r>
          </a:p>
        </p:txBody>
      </p:sp>
      <p:sp>
        <p:nvSpPr>
          <p:cNvPr id="5" name="Rounded Rectangle 4"/>
          <p:cNvSpPr/>
          <p:nvPr/>
        </p:nvSpPr>
        <p:spPr>
          <a:xfrm>
            <a:off x="548640" y="137160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Thoracic nerves</a:t>
            </a:r>
          </a:p>
          <a:p>
            <a:pPr algn="l">
              <a:spcBef>
                <a:spcPts val="200"/>
              </a:spcBef>
            </a:pPr>
            <a:r>
              <a:rPr sz="1400">
                <a:solidFill>
                  <a:srgbClr val="1E293B"/>
                </a:solidFill>
                <a:latin typeface="Calibri"/>
              </a:rPr>
              <a:t>The 12 pairs of spinal nerves in the torso/rib cage region.</a:t>
            </a:r>
          </a:p>
        </p:txBody>
      </p:sp>
      <p:sp>
        <p:nvSpPr>
          <p:cNvPr id="6" name="Rounded Rectangle 5"/>
          <p:cNvSpPr/>
          <p:nvPr/>
        </p:nvSpPr>
        <p:spPr>
          <a:xfrm>
            <a:off x="548640" y="2157984"/>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Lumbar nerves</a:t>
            </a:r>
          </a:p>
          <a:p>
            <a:pPr algn="l">
              <a:spcBef>
                <a:spcPts val="200"/>
              </a:spcBef>
            </a:pPr>
            <a:r>
              <a:rPr sz="1400">
                <a:solidFill>
                  <a:srgbClr val="1E293B"/>
                </a:solidFill>
                <a:latin typeface="Calibri"/>
              </a:rPr>
              <a:t>The 5 pairs of spinal nerves in the lower back region.</a:t>
            </a:r>
          </a:p>
        </p:txBody>
      </p:sp>
      <p:sp>
        <p:nvSpPr>
          <p:cNvPr id="7" name="Rounded Rectangle 6"/>
          <p:cNvSpPr/>
          <p:nvPr/>
        </p:nvSpPr>
        <p:spPr>
          <a:xfrm>
            <a:off x="548640" y="2944368"/>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Sacral nerves</a:t>
            </a:r>
          </a:p>
          <a:p>
            <a:pPr algn="l">
              <a:spcBef>
                <a:spcPts val="200"/>
              </a:spcBef>
            </a:pPr>
            <a:r>
              <a:rPr sz="1400">
                <a:solidFill>
                  <a:srgbClr val="1E293B"/>
                </a:solidFill>
                <a:latin typeface="Calibri"/>
              </a:rPr>
              <a:t>The 5 pairs of spinal nerves in the pelvic region.</a:t>
            </a:r>
          </a:p>
        </p:txBody>
      </p:sp>
      <p:sp>
        <p:nvSpPr>
          <p:cNvPr id="8" name="Rounded Rectangle 7"/>
          <p:cNvSpPr/>
          <p:nvPr/>
        </p:nvSpPr>
        <p:spPr>
          <a:xfrm>
            <a:off x="548640" y="3730752"/>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Coccygeal nerve</a:t>
            </a:r>
          </a:p>
          <a:p>
            <a:pPr algn="l">
              <a:spcBef>
                <a:spcPts val="200"/>
              </a:spcBef>
            </a:pPr>
            <a:r>
              <a:rPr sz="1400">
                <a:solidFill>
                  <a:srgbClr val="1E293B"/>
                </a:solidFill>
                <a:latin typeface="Calibri"/>
              </a:rPr>
              <a:t>The single pair of spinal nerves at the very bottom of the spinal cord.</a:t>
            </a:r>
          </a:p>
        </p:txBody>
      </p:sp>
      <p:sp>
        <p:nvSpPr>
          <p:cNvPr id="9" name="Rounded Rectangle 8"/>
          <p:cNvSpPr/>
          <p:nvPr/>
        </p:nvSpPr>
        <p:spPr>
          <a:xfrm>
            <a:off x="548640" y="4517136"/>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Gray matter</a:t>
            </a:r>
          </a:p>
          <a:p>
            <a:pPr algn="l">
              <a:spcBef>
                <a:spcPts val="200"/>
              </a:spcBef>
            </a:pPr>
            <a:r>
              <a:rPr sz="1400">
                <a:solidFill>
                  <a:srgbClr val="1E293B"/>
                </a:solidFill>
                <a:latin typeface="Calibri"/>
              </a:rPr>
              <a:t>Nervous system tissue containing cell bodies (no myelin) — appears gray.</a:t>
            </a:r>
          </a:p>
        </p:txBody>
      </p:sp>
      <p:sp>
        <p:nvSpPr>
          <p:cNvPr id="10" name="Rounded Rectangle 9"/>
          <p:cNvSpPr/>
          <p:nvPr/>
        </p:nvSpPr>
        <p:spPr>
          <a:xfrm>
            <a:off x="548640" y="530352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White matter</a:t>
            </a:r>
          </a:p>
          <a:p>
            <a:pPr algn="l">
              <a:spcBef>
                <a:spcPts val="200"/>
              </a:spcBef>
            </a:pPr>
            <a:r>
              <a:rPr sz="1400">
                <a:solidFill>
                  <a:srgbClr val="1E293B"/>
                </a:solidFill>
                <a:latin typeface="Calibri"/>
              </a:rPr>
              <a:t>Nervous system tissue containing myelinated axons — appears white due to the fatty myelin.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9</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Brain development, evolution, and the spinal cord</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40–45 of 49</a:t>
            </a:r>
          </a:p>
        </p:txBody>
      </p:sp>
      <p:sp>
        <p:nvSpPr>
          <p:cNvPr id="5" name="Rounded Rectangle 4"/>
          <p:cNvSpPr/>
          <p:nvPr/>
        </p:nvSpPr>
        <p:spPr>
          <a:xfrm>
            <a:off x="548640" y="137160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Oligodendrocyte</a:t>
            </a:r>
          </a:p>
          <a:p>
            <a:pPr algn="l">
              <a:spcBef>
                <a:spcPts val="200"/>
              </a:spcBef>
            </a:pPr>
            <a:r>
              <a:rPr sz="1400">
                <a:solidFill>
                  <a:srgbClr val="1E293B"/>
                </a:solidFill>
                <a:latin typeface="Calibri"/>
              </a:rPr>
              <a:t>The glial cell that produces myelin in the central nervous system.</a:t>
            </a:r>
          </a:p>
        </p:txBody>
      </p:sp>
      <p:sp>
        <p:nvSpPr>
          <p:cNvPr id="6" name="Rounded Rectangle 5"/>
          <p:cNvSpPr/>
          <p:nvPr/>
        </p:nvSpPr>
        <p:spPr>
          <a:xfrm>
            <a:off x="548640" y="2157984"/>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Dorsal horn</a:t>
            </a:r>
          </a:p>
          <a:p>
            <a:pPr algn="l">
              <a:spcBef>
                <a:spcPts val="200"/>
              </a:spcBef>
            </a:pPr>
            <a:r>
              <a:rPr sz="1400">
                <a:solidFill>
                  <a:srgbClr val="1E293B"/>
                </a:solidFill>
                <a:latin typeface="Calibri"/>
              </a:rPr>
              <a:t>The part of the spinal cord's gray matter that receives incoming sensory (afferent) information.</a:t>
            </a:r>
          </a:p>
        </p:txBody>
      </p:sp>
      <p:sp>
        <p:nvSpPr>
          <p:cNvPr id="7" name="Rounded Rectangle 6"/>
          <p:cNvSpPr/>
          <p:nvPr/>
        </p:nvSpPr>
        <p:spPr>
          <a:xfrm>
            <a:off x="548640" y="3154679"/>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Ventral horn</a:t>
            </a:r>
          </a:p>
          <a:p>
            <a:pPr algn="l">
              <a:spcBef>
                <a:spcPts val="200"/>
              </a:spcBef>
            </a:pPr>
            <a:r>
              <a:rPr sz="1400">
                <a:solidFill>
                  <a:srgbClr val="1E293B"/>
                </a:solidFill>
                <a:latin typeface="Calibri"/>
              </a:rPr>
              <a:t>The part of the spinal cord's gray matter containing motor neuron cell bodies that send efferent output.</a:t>
            </a:r>
          </a:p>
        </p:txBody>
      </p:sp>
      <p:sp>
        <p:nvSpPr>
          <p:cNvPr id="8" name="Rounded Rectangle 7"/>
          <p:cNvSpPr/>
          <p:nvPr/>
        </p:nvSpPr>
        <p:spPr>
          <a:xfrm>
            <a:off x="548640" y="4151375"/>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Dorsal root</a:t>
            </a:r>
          </a:p>
          <a:p>
            <a:pPr algn="l">
              <a:spcBef>
                <a:spcPts val="200"/>
              </a:spcBef>
            </a:pPr>
            <a:r>
              <a:rPr sz="1400">
                <a:solidFill>
                  <a:srgbClr val="1E293B"/>
                </a:solidFill>
                <a:latin typeface="Calibri"/>
              </a:rPr>
              <a:t>The sensory nerve fiber entering the dorsal side of the spinal cord.</a:t>
            </a:r>
          </a:p>
        </p:txBody>
      </p:sp>
      <p:sp>
        <p:nvSpPr>
          <p:cNvPr id="9" name="Rounded Rectangle 8"/>
          <p:cNvSpPr/>
          <p:nvPr/>
        </p:nvSpPr>
        <p:spPr>
          <a:xfrm>
            <a:off x="548640" y="4937759"/>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Ventral root</a:t>
            </a:r>
          </a:p>
          <a:p>
            <a:pPr algn="l">
              <a:spcBef>
                <a:spcPts val="200"/>
              </a:spcBef>
            </a:pPr>
            <a:r>
              <a:rPr sz="1400">
                <a:solidFill>
                  <a:srgbClr val="1E293B"/>
                </a:solidFill>
                <a:latin typeface="Calibri"/>
              </a:rPr>
              <a:t>The motor nerve fiber exiting the ventral side of the spinal cord.</a:t>
            </a:r>
          </a:p>
        </p:txBody>
      </p:sp>
      <p:sp>
        <p:nvSpPr>
          <p:cNvPr id="10" name="Rounded Rectangle 9"/>
          <p:cNvSpPr/>
          <p:nvPr/>
        </p:nvSpPr>
        <p:spPr>
          <a:xfrm>
            <a:off x="548640" y="5724144"/>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Intervertebral foramen</a:t>
            </a:r>
          </a:p>
          <a:p>
            <a:pPr algn="l">
              <a:spcBef>
                <a:spcPts val="200"/>
              </a:spcBef>
            </a:pPr>
            <a:r>
              <a:rPr sz="1400">
                <a:solidFill>
                  <a:srgbClr val="1E293B"/>
                </a:solidFill>
                <a:latin typeface="Calibri"/>
              </a:rPr>
              <a:t>The space between vertebrae where spinal nerves enter and exit.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9</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Brain development, evolution, and the spinal cord</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46–49 of 49</a:t>
            </a:r>
          </a:p>
        </p:txBody>
      </p:sp>
      <p:sp>
        <p:nvSpPr>
          <p:cNvPr id="5" name="Rounded Rectangle 4"/>
          <p:cNvSpPr/>
          <p:nvPr/>
        </p:nvSpPr>
        <p:spPr>
          <a:xfrm>
            <a:off x="548640" y="137160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Dorsal root ganglion</a:t>
            </a:r>
          </a:p>
          <a:p>
            <a:pPr algn="l">
              <a:spcBef>
                <a:spcPts val="200"/>
              </a:spcBef>
            </a:pPr>
            <a:r>
              <a:rPr sz="1400">
                <a:solidFill>
                  <a:srgbClr val="1E293B"/>
                </a:solidFill>
                <a:latin typeface="Calibri"/>
              </a:rPr>
              <a:t>A collection of sensory neuron cell bodies located just outside the spinal cord.</a:t>
            </a:r>
          </a:p>
        </p:txBody>
      </p:sp>
      <p:sp>
        <p:nvSpPr>
          <p:cNvPr id="6" name="Rounded Rectangle 5"/>
          <p:cNvSpPr/>
          <p:nvPr/>
        </p:nvSpPr>
        <p:spPr>
          <a:xfrm>
            <a:off x="548640" y="2157984"/>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Ganglion</a:t>
            </a:r>
          </a:p>
          <a:p>
            <a:pPr algn="l">
              <a:spcBef>
                <a:spcPts val="200"/>
              </a:spcBef>
            </a:pPr>
            <a:r>
              <a:rPr sz="1400">
                <a:solidFill>
                  <a:srgbClr val="1E293B"/>
                </a:solidFill>
                <a:latin typeface="Calibri"/>
              </a:rPr>
              <a:t>A collection of cell bodies located outside the central nervous system.</a:t>
            </a:r>
          </a:p>
        </p:txBody>
      </p:sp>
      <p:sp>
        <p:nvSpPr>
          <p:cNvPr id="7" name="Rounded Rectangle 6"/>
          <p:cNvSpPr/>
          <p:nvPr/>
        </p:nvSpPr>
        <p:spPr>
          <a:xfrm>
            <a:off x="548640" y="2944368"/>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Neuromuscular junction</a:t>
            </a:r>
          </a:p>
          <a:p>
            <a:pPr algn="l">
              <a:spcBef>
                <a:spcPts val="200"/>
              </a:spcBef>
            </a:pPr>
            <a:r>
              <a:rPr sz="1400">
                <a:solidFill>
                  <a:srgbClr val="1E293B"/>
                </a:solidFill>
                <a:latin typeface="Calibri"/>
              </a:rPr>
              <a:t>The synapse between a motor neuron and a muscle fiber.</a:t>
            </a:r>
          </a:p>
        </p:txBody>
      </p:sp>
      <p:sp>
        <p:nvSpPr>
          <p:cNvPr id="8" name="Rounded Rectangle 7"/>
          <p:cNvSpPr/>
          <p:nvPr/>
        </p:nvSpPr>
        <p:spPr>
          <a:xfrm>
            <a:off x="548640" y="3730752"/>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Acetylcholine</a:t>
            </a:r>
          </a:p>
          <a:p>
            <a:pPr algn="l">
              <a:spcBef>
                <a:spcPts val="200"/>
              </a:spcBef>
            </a:pPr>
            <a:r>
              <a:rPr sz="1400">
                <a:solidFill>
                  <a:srgbClr val="1E293B"/>
                </a:solidFill>
                <a:latin typeface="Calibri"/>
              </a:rPr>
              <a:t>The neurotransmitter released at the neuromuscular junction that causes muscle contraction.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E293B"/>
        </a:solidFill>
        <a:effectLst/>
      </p:bgPr>
    </p:bg>
    <p:spTree>
      <p:nvGrpSpPr>
        <p:cNvPr id="1" name=""/>
        <p:cNvGrpSpPr/>
        <p:nvPr/>
      </p:nvGrpSpPr>
      <p:grpSpPr/>
      <p:sp>
        <p:nvSpPr>
          <p:cNvPr id="2" name="TextBox 1"/>
          <p:cNvSpPr txBox="1"/>
          <p:nvPr/>
        </p:nvSpPr>
        <p:spPr>
          <a:xfrm>
            <a:off x="914400" y="1920240"/>
            <a:ext cx="10360152" cy="457200"/>
          </a:xfrm>
          <a:prstGeom prst="rect">
            <a:avLst/>
          </a:prstGeom>
          <a:noFill/>
        </p:spPr>
        <p:txBody>
          <a:bodyPr wrap="square" lIns="0" rIns="0" tIns="0" bIns="0">
            <a:spAutoFit/>
          </a:bodyPr>
          <a:lstStyle/>
          <a:p>
            <a:pPr algn="ctr"/>
            <a:r>
              <a:rPr sz="1600" b="1" i="0">
                <a:solidFill>
                  <a:srgbClr val="93C5FD"/>
                </a:solidFill>
                <a:latin typeface="Calibri"/>
              </a:rPr>
              <a:t>SECTION</a:t>
            </a:r>
          </a:p>
        </p:txBody>
      </p:sp>
      <p:sp>
        <p:nvSpPr>
          <p:cNvPr id="3" name="TextBox 2"/>
          <p:cNvSpPr txBox="1"/>
          <p:nvPr/>
        </p:nvSpPr>
        <p:spPr>
          <a:xfrm>
            <a:off x="914400" y="2423160"/>
            <a:ext cx="10360152" cy="1005840"/>
          </a:xfrm>
          <a:prstGeom prst="rect">
            <a:avLst/>
          </a:prstGeom>
          <a:noFill/>
        </p:spPr>
        <p:txBody>
          <a:bodyPr wrap="square" lIns="0" rIns="0" tIns="0" bIns="0">
            <a:spAutoFit/>
          </a:bodyPr>
          <a:lstStyle/>
          <a:p>
            <a:pPr algn="ctr"/>
            <a:r>
              <a:rPr sz="5400" b="1" i="0">
                <a:solidFill>
                  <a:srgbClr val="FFFFFF"/>
                </a:solidFill>
                <a:latin typeface="Cambria"/>
              </a:rPr>
              <a:t>Lecture 10</a:t>
            </a:r>
          </a:p>
        </p:txBody>
      </p:sp>
      <p:sp>
        <p:nvSpPr>
          <p:cNvPr id="4" name="TextBox 3"/>
          <p:cNvSpPr txBox="1"/>
          <p:nvPr/>
        </p:nvSpPr>
        <p:spPr>
          <a:xfrm>
            <a:off x="1188720" y="3520440"/>
            <a:ext cx="9811512" cy="914400"/>
          </a:xfrm>
          <a:prstGeom prst="rect">
            <a:avLst/>
          </a:prstGeom>
          <a:noFill/>
        </p:spPr>
        <p:txBody>
          <a:bodyPr wrap="square" lIns="0" rIns="0" tIns="0" bIns="0">
            <a:spAutoFit/>
          </a:bodyPr>
          <a:lstStyle/>
          <a:p>
            <a:pPr algn="ctr">
              <a:lnSpc>
                <a:spcPct val="120000"/>
              </a:lnSpc>
            </a:pPr>
            <a:r>
              <a:rPr sz="2000" b="0" i="0">
                <a:solidFill>
                  <a:srgbClr val="BFDBFE"/>
                </a:solidFill>
                <a:latin typeface="Calibri"/>
              </a:rPr>
              <a:t>Reflexes, brainstem, cranial nerves, midbrain, diencephalon, telencephalon &amp; cerebral cortex</a:t>
            </a:r>
          </a:p>
        </p:txBody>
      </p:sp>
      <p:sp>
        <p:nvSpPr>
          <p:cNvPr id="5" name="TextBox 4"/>
          <p:cNvSpPr txBox="1"/>
          <p:nvPr/>
        </p:nvSpPr>
        <p:spPr>
          <a:xfrm>
            <a:off x="914400" y="4663440"/>
            <a:ext cx="10360152" cy="365760"/>
          </a:xfrm>
          <a:prstGeom prst="rect">
            <a:avLst/>
          </a:prstGeom>
          <a:noFill/>
        </p:spPr>
        <p:txBody>
          <a:bodyPr wrap="square" lIns="0" rIns="0" tIns="0" bIns="0">
            <a:spAutoFit/>
          </a:bodyPr>
          <a:lstStyle/>
          <a:p>
            <a:pPr algn="ctr"/>
            <a:r>
              <a:rPr sz="1300" b="0" i="0">
                <a:solidFill>
                  <a:srgbClr val="64748B"/>
                </a:solidFill>
                <a:latin typeface="Calibri"/>
              </a:rPr>
              <a:t>60 terms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10</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Reflexes, brainstem, cranial nerves, midbrain, diencephalon, telencephalon &amp; cerebral cortex</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1–5 of 60</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Monosynaptic reflex</a:t>
            </a:r>
          </a:p>
          <a:p>
            <a:pPr algn="l">
              <a:spcBef>
                <a:spcPts val="200"/>
              </a:spcBef>
            </a:pPr>
            <a:r>
              <a:rPr sz="1400">
                <a:solidFill>
                  <a:srgbClr val="1E293B"/>
                </a:solidFill>
                <a:latin typeface="Calibri"/>
              </a:rPr>
              <a:t>A reflex circuit involving only one synapse (e.g., pulling your hand off a hot object before you consciously feel pain).</a:t>
            </a:r>
          </a:p>
        </p:txBody>
      </p:sp>
      <p:sp>
        <p:nvSpPr>
          <p:cNvPr id="6" name="Rounded Rectangle 5"/>
          <p:cNvSpPr/>
          <p:nvPr/>
        </p:nvSpPr>
        <p:spPr>
          <a:xfrm>
            <a:off x="548640" y="2368296"/>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Disynaptic reflex</a:t>
            </a:r>
          </a:p>
          <a:p>
            <a:pPr algn="l">
              <a:spcBef>
                <a:spcPts val="200"/>
              </a:spcBef>
            </a:pPr>
            <a:r>
              <a:rPr sz="1400">
                <a:solidFill>
                  <a:srgbClr val="1E293B"/>
                </a:solidFill>
                <a:latin typeface="Calibri"/>
              </a:rPr>
              <a:t>A reflex circuit involving two synapses, still not requiring the brain to process it.</a:t>
            </a:r>
          </a:p>
        </p:txBody>
      </p:sp>
      <p:sp>
        <p:nvSpPr>
          <p:cNvPr id="7" name="Rounded Rectangle 6"/>
          <p:cNvSpPr/>
          <p:nvPr/>
        </p:nvSpPr>
        <p:spPr>
          <a:xfrm>
            <a:off x="548640" y="3154679"/>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Crossed-extensor reflex</a:t>
            </a:r>
          </a:p>
          <a:p>
            <a:pPr algn="l">
              <a:spcBef>
                <a:spcPts val="200"/>
              </a:spcBef>
            </a:pPr>
            <a:r>
              <a:rPr sz="1400">
                <a:solidFill>
                  <a:srgbClr val="1E293B"/>
                </a:solidFill>
                <a:latin typeface="Calibri"/>
              </a:rPr>
              <a:t>A reflex where one limb withdraws (flexes) from a painful stimulus while the opposite limb extends to bear weight and keep balance.</a:t>
            </a:r>
          </a:p>
        </p:txBody>
      </p:sp>
      <p:sp>
        <p:nvSpPr>
          <p:cNvPr id="8" name="Rounded Rectangle 7"/>
          <p:cNvSpPr/>
          <p:nvPr/>
        </p:nvSpPr>
        <p:spPr>
          <a:xfrm>
            <a:off x="548640" y="4151375"/>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Pyramidal decussation</a:t>
            </a:r>
          </a:p>
          <a:p>
            <a:pPr algn="l">
              <a:spcBef>
                <a:spcPts val="200"/>
              </a:spcBef>
            </a:pPr>
            <a:r>
              <a:rPr sz="1400">
                <a:solidFill>
                  <a:srgbClr val="1E293B"/>
                </a:solidFill>
                <a:latin typeface="Calibri"/>
              </a:rPr>
              <a:t>The point in the medulla where axon tracts cross from one side of the body to the other; the boundary between spinal cord and brain.</a:t>
            </a:r>
          </a:p>
        </p:txBody>
      </p:sp>
      <p:sp>
        <p:nvSpPr>
          <p:cNvPr id="9" name="Rounded Rectangle 8"/>
          <p:cNvSpPr/>
          <p:nvPr/>
        </p:nvSpPr>
        <p:spPr>
          <a:xfrm>
            <a:off x="548640" y="5148071"/>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Decussation</a:t>
            </a:r>
          </a:p>
          <a:p>
            <a:pPr algn="l">
              <a:spcBef>
                <a:spcPts val="200"/>
              </a:spcBef>
            </a:pPr>
            <a:r>
              <a:rPr sz="1400">
                <a:solidFill>
                  <a:srgbClr val="1E293B"/>
                </a:solidFill>
                <a:latin typeface="Calibri"/>
              </a:rPr>
              <a:t>The anatomical term meaning 'crossing over' from one side to the other.</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10</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Reflexes, brainstem, cranial nerves, midbrain, diencephalon, telencephalon &amp; cerebral cortex</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6–11 of 60</a:t>
            </a:r>
          </a:p>
        </p:txBody>
      </p:sp>
      <p:sp>
        <p:nvSpPr>
          <p:cNvPr id="5" name="Rounded Rectangle 4"/>
          <p:cNvSpPr/>
          <p:nvPr/>
        </p:nvSpPr>
        <p:spPr>
          <a:xfrm>
            <a:off x="548640" y="137160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Contralateral</a:t>
            </a:r>
          </a:p>
          <a:p>
            <a:pPr algn="l">
              <a:spcBef>
                <a:spcPts val="200"/>
              </a:spcBef>
            </a:pPr>
            <a:r>
              <a:rPr sz="1400">
                <a:solidFill>
                  <a:srgbClr val="1E293B"/>
                </a:solidFill>
                <a:latin typeface="Calibri"/>
              </a:rPr>
              <a:t>Referring to the opposite side of the body.</a:t>
            </a:r>
          </a:p>
        </p:txBody>
      </p:sp>
      <p:sp>
        <p:nvSpPr>
          <p:cNvPr id="6" name="Rounded Rectangle 5"/>
          <p:cNvSpPr/>
          <p:nvPr/>
        </p:nvSpPr>
        <p:spPr>
          <a:xfrm>
            <a:off x="548640" y="2157984"/>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Ipsilateral</a:t>
            </a:r>
          </a:p>
          <a:p>
            <a:pPr algn="l">
              <a:spcBef>
                <a:spcPts val="200"/>
              </a:spcBef>
            </a:pPr>
            <a:r>
              <a:rPr sz="1400">
                <a:solidFill>
                  <a:srgbClr val="1E293B"/>
                </a:solidFill>
                <a:latin typeface="Calibri"/>
              </a:rPr>
              <a:t>Referring to the same side of the body.</a:t>
            </a:r>
          </a:p>
        </p:txBody>
      </p:sp>
      <p:sp>
        <p:nvSpPr>
          <p:cNvPr id="7" name="Rounded Rectangle 6"/>
          <p:cNvSpPr/>
          <p:nvPr/>
        </p:nvSpPr>
        <p:spPr>
          <a:xfrm>
            <a:off x="548640" y="294436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Medulla oblongata</a:t>
            </a:r>
          </a:p>
          <a:p>
            <a:pPr algn="l">
              <a:spcBef>
                <a:spcPts val="200"/>
              </a:spcBef>
            </a:pPr>
            <a:r>
              <a:rPr sz="1400">
                <a:solidFill>
                  <a:srgbClr val="1E293B"/>
                </a:solidFill>
                <a:latin typeface="Calibri"/>
              </a:rPr>
              <a:t>The most caudal part of the brainstem; controls survival functions like breathing and heartbeat. Developmentally, the myelencephalon.</a:t>
            </a:r>
          </a:p>
        </p:txBody>
      </p:sp>
      <p:sp>
        <p:nvSpPr>
          <p:cNvPr id="8" name="Rounded Rectangle 7"/>
          <p:cNvSpPr/>
          <p:nvPr/>
        </p:nvSpPr>
        <p:spPr>
          <a:xfrm>
            <a:off x="548640" y="3941063"/>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Sagittal section</a:t>
            </a:r>
          </a:p>
          <a:p>
            <a:pPr algn="l">
              <a:spcBef>
                <a:spcPts val="200"/>
              </a:spcBef>
            </a:pPr>
            <a:r>
              <a:rPr sz="1400">
                <a:solidFill>
                  <a:srgbClr val="1E293B"/>
                </a:solidFill>
                <a:latin typeface="Calibri"/>
              </a:rPr>
              <a:t>A cut through the midline of the brain that separates the left and right sides.</a:t>
            </a:r>
          </a:p>
        </p:txBody>
      </p:sp>
      <p:sp>
        <p:nvSpPr>
          <p:cNvPr id="9" name="Rounded Rectangle 8"/>
          <p:cNvSpPr/>
          <p:nvPr/>
        </p:nvSpPr>
        <p:spPr>
          <a:xfrm>
            <a:off x="548640" y="4727448"/>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Coronal section</a:t>
            </a:r>
          </a:p>
          <a:p>
            <a:pPr algn="l">
              <a:spcBef>
                <a:spcPts val="200"/>
              </a:spcBef>
            </a:pPr>
            <a:r>
              <a:rPr sz="1400">
                <a:solidFill>
                  <a:srgbClr val="1E293B"/>
                </a:solidFill>
                <a:latin typeface="Calibri"/>
              </a:rPr>
              <a:t>A crown-like cut that separates the front and back portions of the brain.</a:t>
            </a:r>
          </a:p>
        </p:txBody>
      </p:sp>
      <p:sp>
        <p:nvSpPr>
          <p:cNvPr id="10" name="Rounded Rectangle 9"/>
          <p:cNvSpPr/>
          <p:nvPr/>
        </p:nvSpPr>
        <p:spPr>
          <a:xfrm>
            <a:off x="548640" y="5513832"/>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Horizontal section</a:t>
            </a:r>
          </a:p>
          <a:p>
            <a:pPr algn="l">
              <a:spcBef>
                <a:spcPts val="200"/>
              </a:spcBef>
            </a:pPr>
            <a:r>
              <a:rPr sz="1400">
                <a:solidFill>
                  <a:srgbClr val="1E293B"/>
                </a:solidFill>
                <a:latin typeface="Calibri"/>
              </a:rPr>
              <a:t>A cut that separates the brain into top and bottom slices.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10</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Reflexes, brainstem, cranial nerves, midbrain, diencephalon, telencephalon &amp; cerebral cortex</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12–16 of 60</a:t>
            </a:r>
          </a:p>
        </p:txBody>
      </p:sp>
      <p:sp>
        <p:nvSpPr>
          <p:cNvPr id="5" name="Rounded Rectangle 4"/>
          <p:cNvSpPr/>
          <p:nvPr/>
        </p:nvSpPr>
        <p:spPr>
          <a:xfrm>
            <a:off x="548640" y="137160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Pons</a:t>
            </a:r>
          </a:p>
          <a:p>
            <a:pPr algn="l">
              <a:spcBef>
                <a:spcPts val="200"/>
              </a:spcBef>
            </a:pPr>
            <a:r>
              <a:rPr sz="1400">
                <a:solidFill>
                  <a:srgbClr val="1E293B"/>
                </a:solidFill>
                <a:latin typeface="Calibri"/>
              </a:rPr>
              <a:t>A brainstem structure sitting above the medulla, part of the metencephalon.</a:t>
            </a:r>
          </a:p>
        </p:txBody>
      </p:sp>
      <p:sp>
        <p:nvSpPr>
          <p:cNvPr id="6" name="Rounded Rectangle 5"/>
          <p:cNvSpPr/>
          <p:nvPr/>
        </p:nvSpPr>
        <p:spPr>
          <a:xfrm>
            <a:off x="548640" y="2157984"/>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Cerebellum</a:t>
            </a:r>
          </a:p>
          <a:p>
            <a:pPr algn="l">
              <a:spcBef>
                <a:spcPts val="200"/>
              </a:spcBef>
            </a:pPr>
            <a:r>
              <a:rPr sz="1400">
                <a:solidFill>
                  <a:srgbClr val="1E293B"/>
                </a:solidFill>
                <a:latin typeface="Calibri"/>
              </a:rPr>
              <a:t>A hindbrain (metencephalon) structure responsible for fine, discrete motor coordination and movement feedback; contains a majority of the brain's neurons.</a:t>
            </a:r>
          </a:p>
        </p:txBody>
      </p:sp>
      <p:sp>
        <p:nvSpPr>
          <p:cNvPr id="7" name="Rounded Rectangle 6"/>
          <p:cNvSpPr/>
          <p:nvPr/>
        </p:nvSpPr>
        <p:spPr>
          <a:xfrm>
            <a:off x="548640" y="3154679"/>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Central canal</a:t>
            </a:r>
          </a:p>
          <a:p>
            <a:pPr algn="l">
              <a:spcBef>
                <a:spcPts val="200"/>
              </a:spcBef>
            </a:pPr>
            <a:r>
              <a:rPr sz="1400">
                <a:solidFill>
                  <a:srgbClr val="1E293B"/>
                </a:solidFill>
                <a:latin typeface="Calibri"/>
              </a:rPr>
              <a:t>The fluid-filled channel running through the center of the spinal cord's gray matter; a developmental remnant of the neural tube.</a:t>
            </a:r>
          </a:p>
        </p:txBody>
      </p:sp>
      <p:sp>
        <p:nvSpPr>
          <p:cNvPr id="8" name="Rounded Rectangle 7"/>
          <p:cNvSpPr/>
          <p:nvPr/>
        </p:nvSpPr>
        <p:spPr>
          <a:xfrm>
            <a:off x="548640" y="4151375"/>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Ventricles</a:t>
            </a:r>
          </a:p>
          <a:p>
            <a:pPr algn="l">
              <a:spcBef>
                <a:spcPts val="200"/>
              </a:spcBef>
            </a:pPr>
            <a:r>
              <a:rPr sz="1400">
                <a:solidFill>
                  <a:srgbClr val="1E293B"/>
                </a:solidFill>
                <a:latin typeface="Calibri"/>
              </a:rPr>
              <a:t>Fluid-filled cavities in the brain, continuous with the spinal cord's central canal, filled with cerebrospinal fluid.</a:t>
            </a:r>
          </a:p>
        </p:txBody>
      </p:sp>
      <p:sp>
        <p:nvSpPr>
          <p:cNvPr id="9" name="Rounded Rectangle 8"/>
          <p:cNvSpPr/>
          <p:nvPr/>
        </p:nvSpPr>
        <p:spPr>
          <a:xfrm>
            <a:off x="548640" y="5148071"/>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Lateral ventricles</a:t>
            </a:r>
          </a:p>
          <a:p>
            <a:pPr algn="l">
              <a:spcBef>
                <a:spcPts val="200"/>
              </a:spcBef>
            </a:pPr>
            <a:r>
              <a:rPr sz="1400">
                <a:solidFill>
                  <a:srgbClr val="1E293B"/>
                </a:solidFill>
                <a:latin typeface="Calibri"/>
              </a:rPr>
              <a:t>The two large ventricles located in the forebrain (telencephalon).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10</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Reflexes, brainstem, cranial nerves, midbrain, diencephalon, telencephalon &amp; cerebral cortex</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17–21 of 60</a:t>
            </a:r>
          </a:p>
        </p:txBody>
      </p:sp>
      <p:sp>
        <p:nvSpPr>
          <p:cNvPr id="5" name="Rounded Rectangle 4"/>
          <p:cNvSpPr/>
          <p:nvPr/>
        </p:nvSpPr>
        <p:spPr>
          <a:xfrm>
            <a:off x="548640" y="137160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Choroid plexus</a:t>
            </a:r>
          </a:p>
          <a:p>
            <a:pPr algn="l">
              <a:spcBef>
                <a:spcPts val="200"/>
              </a:spcBef>
            </a:pPr>
            <a:r>
              <a:rPr sz="1400">
                <a:solidFill>
                  <a:srgbClr val="1E293B"/>
                </a:solidFill>
                <a:latin typeface="Calibri"/>
              </a:rPr>
              <a:t>The tissue that continuously produces cerebrospinal fluid.</a:t>
            </a:r>
          </a:p>
        </p:txBody>
      </p:sp>
      <p:sp>
        <p:nvSpPr>
          <p:cNvPr id="6" name="Rounded Rectangle 5"/>
          <p:cNvSpPr/>
          <p:nvPr/>
        </p:nvSpPr>
        <p:spPr>
          <a:xfrm>
            <a:off x="548640" y="2157984"/>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Cerebrospinal fluid (CSF)</a:t>
            </a:r>
          </a:p>
          <a:p>
            <a:pPr algn="l">
              <a:spcBef>
                <a:spcPts val="200"/>
              </a:spcBef>
            </a:pPr>
            <a:r>
              <a:rPr sz="1400">
                <a:solidFill>
                  <a:srgbClr val="1E293B"/>
                </a:solidFill>
                <a:latin typeface="Calibri"/>
              </a:rPr>
              <a:t>Fluid that cushions and protects the brain, removes toxins, and bathes the brain and spinal cord.</a:t>
            </a:r>
          </a:p>
        </p:txBody>
      </p:sp>
      <p:sp>
        <p:nvSpPr>
          <p:cNvPr id="7" name="Rounded Rectangle 6"/>
          <p:cNvSpPr/>
          <p:nvPr/>
        </p:nvSpPr>
        <p:spPr>
          <a:xfrm>
            <a:off x="548640" y="3154679"/>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Meninges</a:t>
            </a:r>
          </a:p>
          <a:p>
            <a:pPr algn="l">
              <a:spcBef>
                <a:spcPts val="200"/>
              </a:spcBef>
            </a:pPr>
            <a:r>
              <a:rPr sz="1400">
                <a:solidFill>
                  <a:srgbClr val="1E293B"/>
                </a:solidFill>
                <a:latin typeface="Calibri"/>
              </a:rPr>
              <a:t>The three membranes that encase the brain and spinal cord, containing the cerebrospinal fluid.</a:t>
            </a:r>
          </a:p>
        </p:txBody>
      </p:sp>
      <p:sp>
        <p:nvSpPr>
          <p:cNvPr id="8" name="Rounded Rectangle 7"/>
          <p:cNvSpPr/>
          <p:nvPr/>
        </p:nvSpPr>
        <p:spPr>
          <a:xfrm>
            <a:off x="548640" y="3941063"/>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Meningitis</a:t>
            </a:r>
          </a:p>
          <a:p>
            <a:pPr algn="l">
              <a:spcBef>
                <a:spcPts val="200"/>
              </a:spcBef>
            </a:pPr>
            <a:r>
              <a:rPr sz="1400">
                <a:solidFill>
                  <a:srgbClr val="1E293B"/>
                </a:solidFill>
                <a:latin typeface="Calibri"/>
              </a:rPr>
              <a:t>Inflammation of the meninges, which puts pressure on the brain and causes headaches; can be dangerous.</a:t>
            </a:r>
          </a:p>
        </p:txBody>
      </p:sp>
      <p:sp>
        <p:nvSpPr>
          <p:cNvPr id="9" name="Rounded Rectangle 8"/>
          <p:cNvSpPr/>
          <p:nvPr/>
        </p:nvSpPr>
        <p:spPr>
          <a:xfrm>
            <a:off x="548640" y="4937759"/>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Cranial nerves</a:t>
            </a:r>
          </a:p>
          <a:p>
            <a:pPr algn="l">
              <a:spcBef>
                <a:spcPts val="200"/>
              </a:spcBef>
            </a:pPr>
            <a:r>
              <a:rPr sz="1400">
                <a:solidFill>
                  <a:srgbClr val="1E293B"/>
                </a:solidFill>
                <a:latin typeface="Calibri"/>
              </a:rPr>
              <a:t>The 12 pairs of nerves that bring sensory information in and send motor information out for the head; unlike spinal nerves, they can be purely sensory, purely motor, or mixed.</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10</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Reflexes, brainstem, cranial nerves, midbrain, diencephalon, telencephalon &amp; cerebral cortex</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22–27 of 60</a:t>
            </a:r>
          </a:p>
        </p:txBody>
      </p:sp>
      <p:sp>
        <p:nvSpPr>
          <p:cNvPr id="5" name="Rounded Rectangle 4"/>
          <p:cNvSpPr/>
          <p:nvPr/>
        </p:nvSpPr>
        <p:spPr>
          <a:xfrm>
            <a:off x="548640" y="137160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Olfactory nerve (CN I)</a:t>
            </a:r>
          </a:p>
          <a:p>
            <a:pPr algn="l">
              <a:spcBef>
                <a:spcPts val="200"/>
              </a:spcBef>
            </a:pPr>
            <a:r>
              <a:rPr sz="1400">
                <a:solidFill>
                  <a:srgbClr val="1E293B"/>
                </a:solidFill>
                <a:latin typeface="Calibri"/>
              </a:rPr>
              <a:t>The cranial nerve responsible for smell.</a:t>
            </a:r>
          </a:p>
        </p:txBody>
      </p:sp>
      <p:sp>
        <p:nvSpPr>
          <p:cNvPr id="6" name="Rounded Rectangle 5"/>
          <p:cNvSpPr/>
          <p:nvPr/>
        </p:nvSpPr>
        <p:spPr>
          <a:xfrm>
            <a:off x="548640" y="2157984"/>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Optic nerve (CN II)</a:t>
            </a:r>
          </a:p>
          <a:p>
            <a:pPr algn="l">
              <a:spcBef>
                <a:spcPts val="200"/>
              </a:spcBef>
            </a:pPr>
            <a:r>
              <a:rPr sz="1400">
                <a:solidFill>
                  <a:srgbClr val="1E293B"/>
                </a:solidFill>
                <a:latin typeface="Calibri"/>
              </a:rPr>
              <a:t>The cranial nerve responsible for vision.</a:t>
            </a:r>
          </a:p>
        </p:txBody>
      </p:sp>
      <p:sp>
        <p:nvSpPr>
          <p:cNvPr id="7" name="Rounded Rectangle 6"/>
          <p:cNvSpPr/>
          <p:nvPr/>
        </p:nvSpPr>
        <p:spPr>
          <a:xfrm>
            <a:off x="548640" y="2944368"/>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Trigeminal nerve (CN V)</a:t>
            </a:r>
          </a:p>
          <a:p>
            <a:pPr algn="l">
              <a:spcBef>
                <a:spcPts val="200"/>
              </a:spcBef>
            </a:pPr>
            <a:r>
              <a:rPr sz="1400">
                <a:solidFill>
                  <a:srgbClr val="1E293B"/>
                </a:solidFill>
                <a:latin typeface="Calibri"/>
              </a:rPr>
              <a:t>The cranial nerve responsible for facial touch and temperature sensation.</a:t>
            </a:r>
          </a:p>
        </p:txBody>
      </p:sp>
      <p:sp>
        <p:nvSpPr>
          <p:cNvPr id="8" name="Rounded Rectangle 7"/>
          <p:cNvSpPr/>
          <p:nvPr/>
        </p:nvSpPr>
        <p:spPr>
          <a:xfrm>
            <a:off x="548640" y="3730752"/>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Facial nerve (CN VII)</a:t>
            </a:r>
          </a:p>
          <a:p>
            <a:pPr algn="l">
              <a:spcBef>
                <a:spcPts val="200"/>
              </a:spcBef>
            </a:pPr>
            <a:r>
              <a:rPr sz="1400">
                <a:solidFill>
                  <a:srgbClr val="1E293B"/>
                </a:solidFill>
                <a:latin typeface="Calibri"/>
              </a:rPr>
              <a:t>The cranial nerve responsible for facial muscle movement and expression.</a:t>
            </a:r>
          </a:p>
        </p:txBody>
      </p:sp>
      <p:sp>
        <p:nvSpPr>
          <p:cNvPr id="9" name="Rounded Rectangle 8"/>
          <p:cNvSpPr/>
          <p:nvPr/>
        </p:nvSpPr>
        <p:spPr>
          <a:xfrm>
            <a:off x="548640" y="4517136"/>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Vagus nerve (CN X)</a:t>
            </a:r>
          </a:p>
          <a:p>
            <a:pPr algn="l">
              <a:spcBef>
                <a:spcPts val="200"/>
              </a:spcBef>
            </a:pPr>
            <a:r>
              <a:rPr sz="1400">
                <a:solidFill>
                  <a:srgbClr val="1E293B"/>
                </a:solidFill>
                <a:latin typeface="Calibri"/>
              </a:rPr>
              <a:t>The cranial nerve that innervates the gut and carries some taste information.</a:t>
            </a:r>
          </a:p>
        </p:txBody>
      </p:sp>
      <p:sp>
        <p:nvSpPr>
          <p:cNvPr id="10" name="Rounded Rectangle 9"/>
          <p:cNvSpPr/>
          <p:nvPr/>
        </p:nvSpPr>
        <p:spPr>
          <a:xfrm>
            <a:off x="548640" y="530352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Tegmentum</a:t>
            </a:r>
          </a:p>
          <a:p>
            <a:pPr algn="l">
              <a:spcBef>
                <a:spcPts val="200"/>
              </a:spcBef>
            </a:pPr>
            <a:r>
              <a:rPr sz="1400">
                <a:solidFill>
                  <a:srgbClr val="1E293B"/>
                </a:solidFill>
                <a:latin typeface="Calibri"/>
              </a:rPr>
              <a:t>The bottom portion of the midbrain; contains the reticular formation.</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10</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Reflexes, brainstem, cranial nerves, midbrain, diencephalon, telencephalon &amp; cerebral cortex</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28–33 of 60</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Reticular formation</a:t>
            </a:r>
          </a:p>
          <a:p>
            <a:pPr algn="l">
              <a:spcBef>
                <a:spcPts val="200"/>
              </a:spcBef>
            </a:pPr>
            <a:r>
              <a:rPr sz="1400">
                <a:solidFill>
                  <a:srgbClr val="1E293B"/>
                </a:solidFill>
                <a:latin typeface="Calibri"/>
              </a:rPr>
              <a:t>A midbrain structure responsible for wakefulness, attention, and arousal — like a 'volume knob' for consciousness.</a:t>
            </a:r>
          </a:p>
        </p:txBody>
      </p:sp>
      <p:sp>
        <p:nvSpPr>
          <p:cNvPr id="6" name="Rounded Rectangle 5"/>
          <p:cNvSpPr/>
          <p:nvPr/>
        </p:nvSpPr>
        <p:spPr>
          <a:xfrm>
            <a:off x="548640" y="2368296"/>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Tectum</a:t>
            </a:r>
          </a:p>
          <a:p>
            <a:pPr algn="l">
              <a:spcBef>
                <a:spcPts val="200"/>
              </a:spcBef>
            </a:pPr>
            <a:r>
              <a:rPr sz="1400">
                <a:solidFill>
                  <a:srgbClr val="1E293B"/>
                </a:solidFill>
                <a:latin typeface="Calibri"/>
              </a:rPr>
              <a:t>The roof of the midbrain, containing the superior and inferior colliculi.</a:t>
            </a:r>
          </a:p>
        </p:txBody>
      </p:sp>
      <p:sp>
        <p:nvSpPr>
          <p:cNvPr id="7" name="Rounded Rectangle 6"/>
          <p:cNvSpPr/>
          <p:nvPr/>
        </p:nvSpPr>
        <p:spPr>
          <a:xfrm>
            <a:off x="548640" y="3154679"/>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Superior colliculus</a:t>
            </a:r>
          </a:p>
          <a:p>
            <a:pPr algn="l">
              <a:spcBef>
                <a:spcPts val="200"/>
              </a:spcBef>
            </a:pPr>
            <a:r>
              <a:rPr sz="1400">
                <a:solidFill>
                  <a:srgbClr val="1E293B"/>
                </a:solidFill>
                <a:latin typeface="Calibri"/>
              </a:rPr>
              <a:t>A midbrain structure responsible for visual processing and orienting to stimuli.</a:t>
            </a:r>
          </a:p>
        </p:txBody>
      </p:sp>
      <p:sp>
        <p:nvSpPr>
          <p:cNvPr id="8" name="Rounded Rectangle 7"/>
          <p:cNvSpPr/>
          <p:nvPr/>
        </p:nvSpPr>
        <p:spPr>
          <a:xfrm>
            <a:off x="548640" y="3941063"/>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Inferior colliculus</a:t>
            </a:r>
          </a:p>
          <a:p>
            <a:pPr algn="l">
              <a:spcBef>
                <a:spcPts val="200"/>
              </a:spcBef>
            </a:pPr>
            <a:r>
              <a:rPr sz="1400">
                <a:solidFill>
                  <a:srgbClr val="1E293B"/>
                </a:solidFill>
                <a:latin typeface="Calibri"/>
              </a:rPr>
              <a:t>A midbrain structure responsible for auditory processing and orienting to stimuli.</a:t>
            </a:r>
          </a:p>
        </p:txBody>
      </p:sp>
      <p:sp>
        <p:nvSpPr>
          <p:cNvPr id="9" name="Rounded Rectangle 8"/>
          <p:cNvSpPr/>
          <p:nvPr/>
        </p:nvSpPr>
        <p:spPr>
          <a:xfrm>
            <a:off x="548640" y="472744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Hypothalamus</a:t>
            </a:r>
          </a:p>
          <a:p>
            <a:pPr algn="l">
              <a:spcBef>
                <a:spcPts val="200"/>
              </a:spcBef>
            </a:pPr>
            <a:r>
              <a:rPr sz="1400">
                <a:solidFill>
                  <a:srgbClr val="1E293B"/>
                </a:solidFill>
                <a:latin typeface="Calibri"/>
              </a:rPr>
              <a:t>A diencephalon structure that regulates homeostasis (water/weight balance) and controls the pituitary gland/endocrine system.</a:t>
            </a:r>
          </a:p>
        </p:txBody>
      </p:sp>
      <p:sp>
        <p:nvSpPr>
          <p:cNvPr id="10" name="Rounded Rectangle 9"/>
          <p:cNvSpPr/>
          <p:nvPr/>
        </p:nvSpPr>
        <p:spPr>
          <a:xfrm>
            <a:off x="548640" y="5724144"/>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Pituitary gland</a:t>
            </a:r>
          </a:p>
          <a:p>
            <a:pPr algn="l">
              <a:spcBef>
                <a:spcPts val="200"/>
              </a:spcBef>
            </a:pPr>
            <a:r>
              <a:rPr sz="1400">
                <a:solidFill>
                  <a:srgbClr val="1E293B"/>
                </a:solidFill>
                <a:latin typeface="Calibri"/>
              </a:rPr>
              <a:t>The 'master gland' attached to the hypothalamus that controls the endocrine system.</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10</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Reflexes, brainstem, cranial nerves, midbrain, diencephalon, telencephalon &amp; cerebral cortex</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34–39 of 60</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Thalamus</a:t>
            </a:r>
          </a:p>
          <a:p>
            <a:pPr algn="l">
              <a:spcBef>
                <a:spcPts val="200"/>
              </a:spcBef>
            </a:pPr>
            <a:r>
              <a:rPr sz="1400">
                <a:solidFill>
                  <a:srgbClr val="1E293B"/>
                </a:solidFill>
                <a:latin typeface="Calibri"/>
              </a:rPr>
              <a:t>A diencephalon structure that serves as the major sensory relay between lower brain areas and the cerebral cortex.</a:t>
            </a:r>
          </a:p>
        </p:txBody>
      </p:sp>
      <p:sp>
        <p:nvSpPr>
          <p:cNvPr id="6" name="Rounded Rectangle 5"/>
          <p:cNvSpPr/>
          <p:nvPr/>
        </p:nvSpPr>
        <p:spPr>
          <a:xfrm>
            <a:off x="548640" y="2368296"/>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Lateral geniculate nucleus (LGN)</a:t>
            </a:r>
          </a:p>
          <a:p>
            <a:pPr algn="l">
              <a:spcBef>
                <a:spcPts val="200"/>
              </a:spcBef>
            </a:pPr>
            <a:r>
              <a:rPr sz="1400">
                <a:solidFill>
                  <a:srgbClr val="1E293B"/>
                </a:solidFill>
                <a:latin typeface="Calibri"/>
              </a:rPr>
              <a:t>The thalamic nucleus that relays visual information from the eye to the visual cortex.</a:t>
            </a:r>
          </a:p>
        </p:txBody>
      </p:sp>
      <p:sp>
        <p:nvSpPr>
          <p:cNvPr id="7" name="Rounded Rectangle 6"/>
          <p:cNvSpPr/>
          <p:nvPr/>
        </p:nvSpPr>
        <p:spPr>
          <a:xfrm>
            <a:off x="548640" y="3154679"/>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Specific sensory nuclei</a:t>
            </a:r>
          </a:p>
          <a:p>
            <a:pPr algn="l">
              <a:spcBef>
                <a:spcPts val="200"/>
              </a:spcBef>
            </a:pPr>
            <a:r>
              <a:rPr sz="1400">
                <a:solidFill>
                  <a:srgbClr val="1E293B"/>
                </a:solidFill>
                <a:latin typeface="Calibri"/>
              </a:rPr>
              <a:t>Thalamic nuclei that relay a single sensory modality to a specific cortical area.</a:t>
            </a:r>
          </a:p>
        </p:txBody>
      </p:sp>
      <p:sp>
        <p:nvSpPr>
          <p:cNvPr id="8" name="Rounded Rectangle 7"/>
          <p:cNvSpPr/>
          <p:nvPr/>
        </p:nvSpPr>
        <p:spPr>
          <a:xfrm>
            <a:off x="548640" y="3941063"/>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Specific motor nuclei</a:t>
            </a:r>
          </a:p>
          <a:p>
            <a:pPr algn="l">
              <a:spcBef>
                <a:spcPts val="200"/>
              </a:spcBef>
            </a:pPr>
            <a:r>
              <a:rPr sz="1400">
                <a:solidFill>
                  <a:srgbClr val="1E293B"/>
                </a:solidFill>
                <a:latin typeface="Calibri"/>
              </a:rPr>
              <a:t>Thalamic nuclei that relay information related to movement to motor cortex.</a:t>
            </a:r>
          </a:p>
        </p:txBody>
      </p:sp>
      <p:sp>
        <p:nvSpPr>
          <p:cNvPr id="9" name="Rounded Rectangle 8"/>
          <p:cNvSpPr/>
          <p:nvPr/>
        </p:nvSpPr>
        <p:spPr>
          <a:xfrm>
            <a:off x="548640" y="4727448"/>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Specific association nuclei</a:t>
            </a:r>
          </a:p>
          <a:p>
            <a:pPr algn="l">
              <a:spcBef>
                <a:spcPts val="200"/>
              </a:spcBef>
            </a:pPr>
            <a:r>
              <a:rPr sz="1400">
                <a:solidFill>
                  <a:srgbClr val="1E293B"/>
                </a:solidFill>
                <a:latin typeface="Calibri"/>
              </a:rPr>
              <a:t>Thalamic nuclei thought to integrate sensory and motor information for a given region.</a:t>
            </a:r>
          </a:p>
        </p:txBody>
      </p:sp>
      <p:sp>
        <p:nvSpPr>
          <p:cNvPr id="10" name="Rounded Rectangle 9"/>
          <p:cNvSpPr/>
          <p:nvPr/>
        </p:nvSpPr>
        <p:spPr>
          <a:xfrm>
            <a:off x="548640" y="5513832"/>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Nonspecific nuclei</a:t>
            </a:r>
          </a:p>
          <a:p>
            <a:pPr algn="l">
              <a:spcBef>
                <a:spcPts val="200"/>
              </a:spcBef>
            </a:pPr>
            <a:r>
              <a:rPr sz="1400">
                <a:solidFill>
                  <a:srgbClr val="1E293B"/>
                </a:solidFill>
                <a:latin typeface="Calibri"/>
              </a:rPr>
              <a:t>Thalamic nuclei with diffuse connections spread across the whole cerebral cortex.</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10</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Reflexes, brainstem, cranial nerves, midbrain, diencephalon, telencephalon &amp; cerebral cortex</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40–44 of 60</a:t>
            </a:r>
          </a:p>
        </p:txBody>
      </p:sp>
      <p:sp>
        <p:nvSpPr>
          <p:cNvPr id="5" name="Rounded Rectangle 4"/>
          <p:cNvSpPr/>
          <p:nvPr/>
        </p:nvSpPr>
        <p:spPr>
          <a:xfrm>
            <a:off x="548640" y="137160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Pineal gland</a:t>
            </a:r>
          </a:p>
          <a:p>
            <a:pPr algn="l">
              <a:spcBef>
                <a:spcPts val="200"/>
              </a:spcBef>
            </a:pPr>
            <a:r>
              <a:rPr sz="1400">
                <a:solidFill>
                  <a:srgbClr val="1E293B"/>
                </a:solidFill>
                <a:latin typeface="Calibri"/>
              </a:rPr>
              <a:t>The topmost diencephalon structure, involved in regulating circadian rhythms.</a:t>
            </a:r>
          </a:p>
        </p:txBody>
      </p:sp>
      <p:sp>
        <p:nvSpPr>
          <p:cNvPr id="6" name="Rounded Rectangle 5"/>
          <p:cNvSpPr/>
          <p:nvPr/>
        </p:nvSpPr>
        <p:spPr>
          <a:xfrm>
            <a:off x="548640" y="2157984"/>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Olfactory bulb</a:t>
            </a:r>
          </a:p>
          <a:p>
            <a:pPr algn="l">
              <a:spcBef>
                <a:spcPts val="200"/>
              </a:spcBef>
            </a:pPr>
            <a:r>
              <a:rPr sz="1400">
                <a:solidFill>
                  <a:srgbClr val="1E293B"/>
                </a:solidFill>
                <a:latin typeface="Calibri"/>
              </a:rPr>
              <a:t>A deep telencephalic structure responsible for processing smell; most developed in mammals.</a:t>
            </a:r>
          </a:p>
        </p:txBody>
      </p:sp>
      <p:sp>
        <p:nvSpPr>
          <p:cNvPr id="7" name="Rounded Rectangle 6"/>
          <p:cNvSpPr/>
          <p:nvPr/>
        </p:nvSpPr>
        <p:spPr>
          <a:xfrm>
            <a:off x="548640" y="294436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Basal ganglia</a:t>
            </a:r>
          </a:p>
          <a:p>
            <a:pPr algn="l">
              <a:spcBef>
                <a:spcPts val="200"/>
              </a:spcBef>
            </a:pPr>
            <a:r>
              <a:rPr sz="1400">
                <a:solidFill>
                  <a:srgbClr val="1E293B"/>
                </a:solidFill>
                <a:latin typeface="Calibri"/>
              </a:rPr>
              <a:t>A collection of telencephalic nuclei (caudate, putamen, globus pallidus) involved in organizing and monitoring motor movement.</a:t>
            </a:r>
          </a:p>
        </p:txBody>
      </p:sp>
      <p:sp>
        <p:nvSpPr>
          <p:cNvPr id="8" name="Rounded Rectangle 7"/>
          <p:cNvSpPr/>
          <p:nvPr/>
        </p:nvSpPr>
        <p:spPr>
          <a:xfrm>
            <a:off x="548640" y="3941063"/>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Globus pallidus</a:t>
            </a:r>
          </a:p>
          <a:p>
            <a:pPr algn="l">
              <a:spcBef>
                <a:spcPts val="200"/>
              </a:spcBef>
            </a:pPr>
            <a:r>
              <a:rPr sz="1400">
                <a:solidFill>
                  <a:srgbClr val="1E293B"/>
                </a:solidFill>
                <a:latin typeface="Calibri"/>
              </a:rPr>
              <a:t>A basal ganglia structure involved in motor movement.</a:t>
            </a:r>
          </a:p>
        </p:txBody>
      </p:sp>
      <p:sp>
        <p:nvSpPr>
          <p:cNvPr id="9" name="Rounded Rectangle 8"/>
          <p:cNvSpPr/>
          <p:nvPr/>
        </p:nvSpPr>
        <p:spPr>
          <a:xfrm>
            <a:off x="548640" y="472744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Hippocampus</a:t>
            </a:r>
          </a:p>
          <a:p>
            <a:pPr algn="l">
              <a:spcBef>
                <a:spcPts val="200"/>
              </a:spcBef>
            </a:pPr>
            <a:r>
              <a:rPr sz="1400">
                <a:solidFill>
                  <a:srgbClr val="1E293B"/>
                </a:solidFill>
                <a:latin typeface="Calibri"/>
              </a:rPr>
              <a:t>A deep telencephalic structure in the temporal lobe responsible for learning and memory, especially short-term.</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10</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Reflexes, brainstem, cranial nerves, midbrain, diencephalon, telencephalon &amp; cerebral cortex</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45–49 of 60</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Amygdala</a:t>
            </a:r>
          </a:p>
          <a:p>
            <a:pPr algn="l">
              <a:spcBef>
                <a:spcPts val="200"/>
              </a:spcBef>
            </a:pPr>
            <a:r>
              <a:rPr sz="1400">
                <a:solidFill>
                  <a:srgbClr val="1E293B"/>
                </a:solidFill>
                <a:latin typeface="Calibri"/>
              </a:rPr>
              <a:t>A deep telencephalic structure involved in processing emotions and fast processing of some sensory information.</a:t>
            </a:r>
          </a:p>
        </p:txBody>
      </p:sp>
      <p:sp>
        <p:nvSpPr>
          <p:cNvPr id="6" name="Rounded Rectangle 5"/>
          <p:cNvSpPr/>
          <p:nvPr/>
        </p:nvSpPr>
        <p:spPr>
          <a:xfrm>
            <a:off x="548640" y="236829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Corpus callosum</a:t>
            </a:r>
          </a:p>
          <a:p>
            <a:pPr algn="l">
              <a:spcBef>
                <a:spcPts val="200"/>
              </a:spcBef>
            </a:pPr>
            <a:r>
              <a:rPr sz="1400">
                <a:solidFill>
                  <a:srgbClr val="1E293B"/>
                </a:solidFill>
                <a:latin typeface="Calibri"/>
              </a:rPr>
              <a:t>The large white-matter tract connecting the left and right cerebral hemispheres; severed in split-brain surgery.</a:t>
            </a:r>
          </a:p>
        </p:txBody>
      </p:sp>
      <p:sp>
        <p:nvSpPr>
          <p:cNvPr id="7" name="Rounded Rectangle 6"/>
          <p:cNvSpPr/>
          <p:nvPr/>
        </p:nvSpPr>
        <p:spPr>
          <a:xfrm>
            <a:off x="548640" y="3364991"/>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Sulcus</a:t>
            </a:r>
          </a:p>
          <a:p>
            <a:pPr algn="l">
              <a:spcBef>
                <a:spcPts val="200"/>
              </a:spcBef>
            </a:pPr>
            <a:r>
              <a:rPr sz="1400">
                <a:solidFill>
                  <a:srgbClr val="1E293B"/>
                </a:solidFill>
                <a:latin typeface="Calibri"/>
              </a:rPr>
              <a:t>A valley or groove in the cerebral cortex.</a:t>
            </a:r>
          </a:p>
        </p:txBody>
      </p:sp>
      <p:sp>
        <p:nvSpPr>
          <p:cNvPr id="8" name="Rounded Rectangle 7"/>
          <p:cNvSpPr/>
          <p:nvPr/>
        </p:nvSpPr>
        <p:spPr>
          <a:xfrm>
            <a:off x="548640" y="4151376"/>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Gyrus</a:t>
            </a:r>
          </a:p>
          <a:p>
            <a:pPr algn="l">
              <a:spcBef>
                <a:spcPts val="200"/>
              </a:spcBef>
            </a:pPr>
            <a:r>
              <a:rPr sz="1400">
                <a:solidFill>
                  <a:srgbClr val="1E293B"/>
                </a:solidFill>
                <a:latin typeface="Calibri"/>
              </a:rPr>
              <a:t>A ridge in the cerebral cortex.</a:t>
            </a:r>
          </a:p>
        </p:txBody>
      </p:sp>
      <p:sp>
        <p:nvSpPr>
          <p:cNvPr id="9" name="Rounded Rectangle 8"/>
          <p:cNvSpPr/>
          <p:nvPr/>
        </p:nvSpPr>
        <p:spPr>
          <a:xfrm>
            <a:off x="548640" y="493776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Frontal lobe</a:t>
            </a:r>
          </a:p>
          <a:p>
            <a:pPr algn="l">
              <a:spcBef>
                <a:spcPts val="200"/>
              </a:spcBef>
            </a:pPr>
            <a:r>
              <a:rPr sz="1400">
                <a:solidFill>
                  <a:srgbClr val="1E293B"/>
                </a:solidFill>
                <a:latin typeface="Calibri"/>
              </a:rPr>
              <a:t>The cortical lobe containing the motor cortex and responsible for higher-order processing — judgment, reasoning, personality.</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10</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Reflexes, brainstem, cranial nerves, midbrain, diencephalon, telencephalon &amp; cerebral cortex</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50–55 of 60</a:t>
            </a:r>
          </a:p>
        </p:txBody>
      </p:sp>
      <p:sp>
        <p:nvSpPr>
          <p:cNvPr id="5" name="Rounded Rectangle 4"/>
          <p:cNvSpPr/>
          <p:nvPr/>
        </p:nvSpPr>
        <p:spPr>
          <a:xfrm>
            <a:off x="548640" y="137160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Parietal lobe</a:t>
            </a:r>
          </a:p>
          <a:p>
            <a:pPr algn="l">
              <a:spcBef>
                <a:spcPts val="200"/>
              </a:spcBef>
            </a:pPr>
            <a:r>
              <a:rPr sz="1400">
                <a:solidFill>
                  <a:srgbClr val="1E293B"/>
                </a:solidFill>
                <a:latin typeface="Calibri"/>
              </a:rPr>
              <a:t>The cortical lobe containing the somatosensory cortex — processes touch and pain from the body.</a:t>
            </a:r>
          </a:p>
        </p:txBody>
      </p:sp>
      <p:sp>
        <p:nvSpPr>
          <p:cNvPr id="6" name="Rounded Rectangle 5"/>
          <p:cNvSpPr/>
          <p:nvPr/>
        </p:nvSpPr>
        <p:spPr>
          <a:xfrm>
            <a:off x="548640" y="2157984"/>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Temporal lobe</a:t>
            </a:r>
          </a:p>
          <a:p>
            <a:pPr algn="l">
              <a:spcBef>
                <a:spcPts val="200"/>
              </a:spcBef>
            </a:pPr>
            <a:r>
              <a:rPr sz="1400">
                <a:solidFill>
                  <a:srgbClr val="1E293B"/>
                </a:solidFill>
                <a:latin typeface="Calibri"/>
              </a:rPr>
              <a:t>The cortical lobe responsible for language processing and hearing.</a:t>
            </a:r>
          </a:p>
        </p:txBody>
      </p:sp>
      <p:sp>
        <p:nvSpPr>
          <p:cNvPr id="7" name="Rounded Rectangle 6"/>
          <p:cNvSpPr/>
          <p:nvPr/>
        </p:nvSpPr>
        <p:spPr>
          <a:xfrm>
            <a:off x="548640" y="2944368"/>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Occipital lobe</a:t>
            </a:r>
          </a:p>
          <a:p>
            <a:pPr algn="l">
              <a:spcBef>
                <a:spcPts val="200"/>
              </a:spcBef>
            </a:pPr>
            <a:r>
              <a:rPr sz="1400">
                <a:solidFill>
                  <a:srgbClr val="1E293B"/>
                </a:solidFill>
                <a:latin typeface="Calibri"/>
              </a:rPr>
              <a:t>The cortical lobe responsible for vision.</a:t>
            </a:r>
          </a:p>
        </p:txBody>
      </p:sp>
      <p:sp>
        <p:nvSpPr>
          <p:cNvPr id="8" name="Rounded Rectangle 7"/>
          <p:cNvSpPr/>
          <p:nvPr/>
        </p:nvSpPr>
        <p:spPr>
          <a:xfrm>
            <a:off x="548640" y="3730752"/>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Limbic lobe</a:t>
            </a:r>
          </a:p>
          <a:p>
            <a:pPr algn="l">
              <a:spcBef>
                <a:spcPts val="200"/>
              </a:spcBef>
            </a:pPr>
            <a:r>
              <a:rPr sz="1400">
                <a:solidFill>
                  <a:srgbClr val="1E293B"/>
                </a:solidFill>
                <a:latin typeface="Calibri"/>
              </a:rPr>
              <a:t>The cingulate gyrus; a cortical region involved in emotion.</a:t>
            </a:r>
          </a:p>
        </p:txBody>
      </p:sp>
      <p:sp>
        <p:nvSpPr>
          <p:cNvPr id="9" name="Rounded Rectangle 8"/>
          <p:cNvSpPr/>
          <p:nvPr/>
        </p:nvSpPr>
        <p:spPr>
          <a:xfrm>
            <a:off x="548640" y="4517136"/>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Central sulcus</a:t>
            </a:r>
          </a:p>
          <a:p>
            <a:pPr algn="l">
              <a:spcBef>
                <a:spcPts val="200"/>
              </a:spcBef>
            </a:pPr>
            <a:r>
              <a:rPr sz="1400">
                <a:solidFill>
                  <a:srgbClr val="1E293B"/>
                </a:solidFill>
                <a:latin typeface="Calibri"/>
              </a:rPr>
              <a:t>The groove that divides the frontal lobe from the parietal lobe.</a:t>
            </a:r>
          </a:p>
        </p:txBody>
      </p:sp>
      <p:sp>
        <p:nvSpPr>
          <p:cNvPr id="10" name="Rounded Rectangle 9"/>
          <p:cNvSpPr/>
          <p:nvPr/>
        </p:nvSpPr>
        <p:spPr>
          <a:xfrm>
            <a:off x="548640" y="530352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Precentral gyrus</a:t>
            </a:r>
          </a:p>
          <a:p>
            <a:pPr algn="l">
              <a:spcBef>
                <a:spcPts val="200"/>
              </a:spcBef>
            </a:pPr>
            <a:r>
              <a:rPr sz="1400">
                <a:solidFill>
                  <a:srgbClr val="1E293B"/>
                </a:solidFill>
                <a:latin typeface="Calibri"/>
              </a:rPr>
              <a:t>The primary motor cortex, located in the frontal lobe just in front of the central sulcus.</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10</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Reflexes, brainstem, cranial nerves, midbrain, diencephalon, telencephalon &amp; cerebral cortex</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56–60 of 60</a:t>
            </a:r>
          </a:p>
        </p:txBody>
      </p:sp>
      <p:sp>
        <p:nvSpPr>
          <p:cNvPr id="5" name="Rounded Rectangle 4"/>
          <p:cNvSpPr/>
          <p:nvPr/>
        </p:nvSpPr>
        <p:spPr>
          <a:xfrm>
            <a:off x="548640" y="1371600"/>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Postcentral gyrus</a:t>
            </a:r>
          </a:p>
          <a:p>
            <a:pPr algn="l">
              <a:spcBef>
                <a:spcPts val="200"/>
              </a:spcBef>
            </a:pPr>
            <a:r>
              <a:rPr sz="1400">
                <a:solidFill>
                  <a:srgbClr val="1E293B"/>
                </a:solidFill>
                <a:latin typeface="Calibri"/>
              </a:rPr>
              <a:t>The primary somatosensory cortex, located in the parietal lobe just behind the central sulcus.</a:t>
            </a:r>
          </a:p>
        </p:txBody>
      </p:sp>
      <p:sp>
        <p:nvSpPr>
          <p:cNvPr id="6" name="Rounded Rectangle 5"/>
          <p:cNvSpPr/>
          <p:nvPr/>
        </p:nvSpPr>
        <p:spPr>
          <a:xfrm>
            <a:off x="548640" y="2157984"/>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Brodmann areas</a:t>
            </a:r>
          </a:p>
          <a:p>
            <a:pPr algn="l">
              <a:spcBef>
                <a:spcPts val="200"/>
              </a:spcBef>
            </a:pPr>
            <a:r>
              <a:rPr sz="1400">
                <a:solidFill>
                  <a:srgbClr val="1E293B"/>
                </a:solidFill>
                <a:latin typeface="Calibri"/>
              </a:rPr>
              <a:t>Numbered regions of the cerebral cortex, defined by cytoarchitectonics (cell structure across the 6 cortical layers).</a:t>
            </a:r>
          </a:p>
        </p:txBody>
      </p:sp>
      <p:sp>
        <p:nvSpPr>
          <p:cNvPr id="7" name="Rounded Rectangle 6"/>
          <p:cNvSpPr/>
          <p:nvPr/>
        </p:nvSpPr>
        <p:spPr>
          <a:xfrm>
            <a:off x="548640" y="3154679"/>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Area 17</a:t>
            </a:r>
          </a:p>
          <a:p>
            <a:pPr algn="l">
              <a:spcBef>
                <a:spcPts val="200"/>
              </a:spcBef>
            </a:pPr>
            <a:r>
              <a:rPr sz="1400">
                <a:solidFill>
                  <a:srgbClr val="1E293B"/>
                </a:solidFill>
                <a:latin typeface="Calibri"/>
              </a:rPr>
              <a:t>The primary visual cortex, in Brodmann's numbering system.</a:t>
            </a:r>
          </a:p>
        </p:txBody>
      </p:sp>
      <p:sp>
        <p:nvSpPr>
          <p:cNvPr id="8" name="Rounded Rectangle 7"/>
          <p:cNvSpPr/>
          <p:nvPr/>
        </p:nvSpPr>
        <p:spPr>
          <a:xfrm>
            <a:off x="548640" y="3941063"/>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Area 41</a:t>
            </a:r>
          </a:p>
          <a:p>
            <a:pPr algn="l">
              <a:spcBef>
                <a:spcPts val="200"/>
              </a:spcBef>
            </a:pPr>
            <a:r>
              <a:rPr sz="1400">
                <a:solidFill>
                  <a:srgbClr val="1E293B"/>
                </a:solidFill>
                <a:latin typeface="Calibri"/>
              </a:rPr>
              <a:t>The primary auditory cortex, in Brodmann's numbering system.</a:t>
            </a:r>
          </a:p>
        </p:txBody>
      </p:sp>
      <p:sp>
        <p:nvSpPr>
          <p:cNvPr id="9" name="Rounded Rectangle 8"/>
          <p:cNvSpPr/>
          <p:nvPr/>
        </p:nvSpPr>
        <p:spPr>
          <a:xfrm>
            <a:off x="548640" y="4727448"/>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Area 4</a:t>
            </a:r>
          </a:p>
          <a:p>
            <a:pPr algn="l">
              <a:spcBef>
                <a:spcPts val="200"/>
              </a:spcBef>
            </a:pPr>
            <a:r>
              <a:rPr sz="1400">
                <a:solidFill>
                  <a:srgbClr val="1E293B"/>
                </a:solidFill>
                <a:latin typeface="Calibri"/>
              </a:rPr>
              <a:t>The primary motor cortex, in Brodmann's numbering system.</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1E293B"/>
        </a:solidFill>
        <a:effectLst/>
      </p:bgPr>
    </p:bg>
    <p:spTree>
      <p:nvGrpSpPr>
        <p:cNvPr id="1" name=""/>
        <p:cNvGrpSpPr/>
        <p:nvPr/>
      </p:nvGrpSpPr>
      <p:grpSpPr/>
      <p:sp>
        <p:nvSpPr>
          <p:cNvPr id="2" name="TextBox 1"/>
          <p:cNvSpPr txBox="1"/>
          <p:nvPr/>
        </p:nvSpPr>
        <p:spPr>
          <a:xfrm>
            <a:off x="914400" y="1920240"/>
            <a:ext cx="10360152" cy="457200"/>
          </a:xfrm>
          <a:prstGeom prst="rect">
            <a:avLst/>
          </a:prstGeom>
          <a:noFill/>
        </p:spPr>
        <p:txBody>
          <a:bodyPr wrap="square" lIns="0" rIns="0" tIns="0" bIns="0">
            <a:spAutoFit/>
          </a:bodyPr>
          <a:lstStyle/>
          <a:p>
            <a:pPr algn="ctr"/>
            <a:r>
              <a:rPr sz="1600" b="1" i="0">
                <a:solidFill>
                  <a:srgbClr val="93C5FD"/>
                </a:solidFill>
                <a:latin typeface="Calibri"/>
              </a:rPr>
              <a:t>SECTION</a:t>
            </a:r>
          </a:p>
        </p:txBody>
      </p:sp>
      <p:sp>
        <p:nvSpPr>
          <p:cNvPr id="3" name="TextBox 2"/>
          <p:cNvSpPr txBox="1"/>
          <p:nvPr/>
        </p:nvSpPr>
        <p:spPr>
          <a:xfrm>
            <a:off x="914400" y="2423160"/>
            <a:ext cx="10360152" cy="1005840"/>
          </a:xfrm>
          <a:prstGeom prst="rect">
            <a:avLst/>
          </a:prstGeom>
          <a:noFill/>
        </p:spPr>
        <p:txBody>
          <a:bodyPr wrap="square" lIns="0" rIns="0" tIns="0" bIns="0">
            <a:spAutoFit/>
          </a:bodyPr>
          <a:lstStyle/>
          <a:p>
            <a:pPr algn="ctr"/>
            <a:r>
              <a:rPr sz="5400" b="1" i="0">
                <a:solidFill>
                  <a:srgbClr val="FFFFFF"/>
                </a:solidFill>
                <a:latin typeface="Cambria"/>
              </a:rPr>
              <a:t>Lecture 11</a:t>
            </a:r>
          </a:p>
        </p:txBody>
      </p:sp>
      <p:sp>
        <p:nvSpPr>
          <p:cNvPr id="4" name="TextBox 3"/>
          <p:cNvSpPr txBox="1"/>
          <p:nvPr/>
        </p:nvSpPr>
        <p:spPr>
          <a:xfrm>
            <a:off x="1188720" y="3520440"/>
            <a:ext cx="9811512" cy="914400"/>
          </a:xfrm>
          <a:prstGeom prst="rect">
            <a:avLst/>
          </a:prstGeom>
          <a:noFill/>
        </p:spPr>
        <p:txBody>
          <a:bodyPr wrap="square" lIns="0" rIns="0" tIns="0" bIns="0">
            <a:spAutoFit/>
          </a:bodyPr>
          <a:lstStyle/>
          <a:p>
            <a:pPr algn="ctr">
              <a:lnSpc>
                <a:spcPct val="120000"/>
              </a:lnSpc>
            </a:pPr>
            <a:r>
              <a:rPr sz="2000" b="0" i="0">
                <a:solidFill>
                  <a:srgbClr val="BFDBFE"/>
                </a:solidFill>
                <a:latin typeface="Calibri"/>
              </a:rPr>
              <a:t>Neural development: chemoaffinity, synaptogenesis, apoptosis &amp; plasticity</a:t>
            </a:r>
          </a:p>
        </p:txBody>
      </p:sp>
      <p:sp>
        <p:nvSpPr>
          <p:cNvPr id="5" name="TextBox 4"/>
          <p:cNvSpPr txBox="1"/>
          <p:nvPr/>
        </p:nvSpPr>
        <p:spPr>
          <a:xfrm>
            <a:off x="914400" y="4663440"/>
            <a:ext cx="10360152" cy="365760"/>
          </a:xfrm>
          <a:prstGeom prst="rect">
            <a:avLst/>
          </a:prstGeom>
          <a:noFill/>
        </p:spPr>
        <p:txBody>
          <a:bodyPr wrap="square" lIns="0" rIns="0" tIns="0" bIns="0">
            <a:spAutoFit/>
          </a:bodyPr>
          <a:lstStyle/>
          <a:p>
            <a:pPr algn="ctr"/>
            <a:r>
              <a:rPr sz="1300" b="0" i="0">
                <a:solidFill>
                  <a:srgbClr val="64748B"/>
                </a:solidFill>
                <a:latin typeface="Calibri"/>
              </a:rPr>
              <a:t>50 terms</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11</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Neural development: chemoaffinity, synaptogenesis, apoptosis &amp;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1–4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Central Nervous System (CNS) Development</a:t>
            </a:r>
          </a:p>
          <a:p>
            <a:pPr algn="l">
              <a:spcBef>
                <a:spcPts val="200"/>
              </a:spcBef>
            </a:pPr>
            <a:r>
              <a:rPr sz="1400">
                <a:solidFill>
                  <a:srgbClr val="1E293B"/>
                </a:solidFill>
                <a:latin typeface="Calibri"/>
              </a:rPr>
              <a:t>The process by which the brain and spinal cord grow from a few embryonic cells into the mature, complex structure seen in adulthood; it is a continuous process that extends well past birth, not something complete at birth.</a:t>
            </a:r>
          </a:p>
        </p:txBody>
      </p:sp>
      <p:sp>
        <p:nvSpPr>
          <p:cNvPr id="6" name="Rounded Rectangle 5"/>
          <p:cNvSpPr/>
          <p:nvPr/>
        </p:nvSpPr>
        <p:spPr>
          <a:xfrm>
            <a:off x="548640" y="257860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T1-Weighted MRI Image</a:t>
            </a:r>
          </a:p>
          <a:p>
            <a:pPr algn="l">
              <a:spcBef>
                <a:spcPts val="200"/>
              </a:spcBef>
            </a:pPr>
            <a:r>
              <a:rPr sz="1400">
                <a:solidFill>
                  <a:srgbClr val="1E293B"/>
                </a:solidFill>
                <a:latin typeface="Calibri"/>
              </a:rPr>
              <a:t>A type of magnetic resonance image in which myelinated (white matter) tissue appears bright/white, used to track how much myelination has occurred in a developing brain.</a:t>
            </a:r>
          </a:p>
        </p:txBody>
      </p:sp>
      <p:sp>
        <p:nvSpPr>
          <p:cNvPr id="7" name="Rounded Rectangle 6"/>
          <p:cNvSpPr/>
          <p:nvPr/>
        </p:nvSpPr>
        <p:spPr>
          <a:xfrm>
            <a:off x="548640" y="357530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T2-Weighted MRI Image</a:t>
            </a:r>
          </a:p>
          <a:p>
            <a:pPr algn="l">
              <a:spcBef>
                <a:spcPts val="200"/>
              </a:spcBef>
            </a:pPr>
            <a:r>
              <a:rPr sz="1400">
                <a:solidFill>
                  <a:srgbClr val="1E293B"/>
                </a:solidFill>
                <a:latin typeface="Calibri"/>
              </a:rPr>
              <a:t>A type of magnetic resonance image that, together with T1 images, is used to visualize the relative amounts of gray matter (cell bodies) versus white matter (myelinated axons) in the brain.</a:t>
            </a:r>
          </a:p>
        </p:txBody>
      </p:sp>
      <p:sp>
        <p:nvSpPr>
          <p:cNvPr id="8" name="Rounded Rectangle 7"/>
          <p:cNvSpPr/>
          <p:nvPr/>
        </p:nvSpPr>
        <p:spPr>
          <a:xfrm>
            <a:off x="548640" y="4782312"/>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Gray Matter</a:t>
            </a:r>
          </a:p>
          <a:p>
            <a:pPr algn="l">
              <a:spcBef>
                <a:spcPts val="200"/>
              </a:spcBef>
            </a:pPr>
            <a:r>
              <a:rPr sz="1400">
                <a:solidFill>
                  <a:srgbClr val="1E293B"/>
                </a:solidFill>
                <a:latin typeface="Calibri"/>
              </a:rPr>
              <a:t>Brain tissue composed mainly of neuron cell bodies; it increases sharply around birth and then its thickness/surface area tends to plateau or decline later in development.</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11</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Neural development: chemoaffinity, synaptogenesis, apoptosis &amp;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5–8 of 50</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White Matter</a:t>
            </a:r>
          </a:p>
          <a:p>
            <a:pPr algn="l">
              <a:spcBef>
                <a:spcPts val="200"/>
              </a:spcBef>
            </a:pPr>
            <a:r>
              <a:rPr sz="1400">
                <a:solidFill>
                  <a:srgbClr val="1E293B"/>
                </a:solidFill>
                <a:latin typeface="Calibri"/>
              </a:rPr>
              <a:t>Brain tissue composed mainly of myelinated axons; unlike gray matter, it continues to increase steadily even into early adulthood (around 20 years of age).</a:t>
            </a:r>
          </a:p>
        </p:txBody>
      </p:sp>
      <p:sp>
        <p:nvSpPr>
          <p:cNvPr id="6" name="Rounded Rectangle 5"/>
          <p:cNvSpPr/>
          <p:nvPr/>
        </p:nvSpPr>
        <p:spPr>
          <a:xfrm>
            <a:off x="548640" y="236829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Neural Tube</a:t>
            </a:r>
          </a:p>
          <a:p>
            <a:pPr algn="l">
              <a:spcBef>
                <a:spcPts val="200"/>
              </a:spcBef>
            </a:pPr>
            <a:r>
              <a:rPr sz="1400">
                <a:solidFill>
                  <a:srgbClr val="1E293B"/>
                </a:solidFill>
                <a:latin typeface="Calibri"/>
              </a:rPr>
              <a:t>The early embryonic structure that folds up from a thickened strip of tissue and gives rise to the entire central nervous system; its fluid-filled interior becomes the central canal and ventricles.</a:t>
            </a:r>
          </a:p>
        </p:txBody>
      </p:sp>
      <p:sp>
        <p:nvSpPr>
          <p:cNvPr id="7" name="Rounded Rectangle 6"/>
          <p:cNvSpPr/>
          <p:nvPr/>
        </p:nvSpPr>
        <p:spPr>
          <a:xfrm>
            <a:off x="548640" y="3575304"/>
            <a:ext cx="11094415" cy="112471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Five Brain Vesicles (Myelencephalon, Metencephalon, Mesencephalon, Diencephalon, Telencephalon)</a:t>
            </a:r>
          </a:p>
          <a:p>
            <a:pPr algn="l">
              <a:spcBef>
                <a:spcPts val="200"/>
              </a:spcBef>
            </a:pPr>
            <a:r>
              <a:rPr sz="1400">
                <a:solidFill>
                  <a:srgbClr val="1E293B"/>
                </a:solidFill>
                <a:latin typeface="Calibri"/>
              </a:rPr>
              <a:t>The five pouches that the front end of the neural tube divides into early in development, which go on to form the major regions of the adult brain.</a:t>
            </a:r>
          </a:p>
        </p:txBody>
      </p:sp>
      <p:sp>
        <p:nvSpPr>
          <p:cNvPr id="8" name="Rounded Rectangle 7"/>
          <p:cNvSpPr/>
          <p:nvPr/>
        </p:nvSpPr>
        <p:spPr>
          <a:xfrm>
            <a:off x="548640" y="4809744"/>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Radial Glia</a:t>
            </a:r>
          </a:p>
          <a:p>
            <a:pPr algn="l">
              <a:spcBef>
                <a:spcPts val="200"/>
              </a:spcBef>
            </a:pPr>
            <a:r>
              <a:rPr sz="1400">
                <a:solidFill>
                  <a:srgbClr val="1E293B"/>
                </a:solidFill>
                <a:latin typeface="Calibri"/>
              </a:rPr>
              <a:t>Specialized glial cells that span the neural tube from inside to outside, acting like scaffolding tracks that guide migrating immature neurons to their correct final locations.</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11</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Neural development: chemoaffinity, synaptogenesis, apoptosis &amp;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9–12 of 50</a:t>
            </a:r>
          </a:p>
        </p:txBody>
      </p:sp>
      <p:sp>
        <p:nvSpPr>
          <p:cNvPr id="5" name="Rounded Rectangle 4"/>
          <p:cNvSpPr/>
          <p:nvPr/>
        </p:nvSpPr>
        <p:spPr>
          <a:xfrm>
            <a:off x="548640" y="1371600"/>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Brain Stem Matures First</a:t>
            </a:r>
          </a:p>
          <a:p>
            <a:pPr algn="l">
              <a:spcBef>
                <a:spcPts val="200"/>
              </a:spcBef>
            </a:pPr>
            <a:r>
              <a:rPr sz="1400">
                <a:solidFill>
                  <a:srgbClr val="1E293B"/>
                </a:solidFill>
                <a:latin typeface="Calibri"/>
              </a:rPr>
              <a:t>A general principle of neural development stating that caudal (lower, posterior) brain structures like the brainstem develop and form synapses before higher structures like the cerebral cortex, reflecting their importance for basic survival functions such as breathing and heart rate.</a:t>
            </a:r>
          </a:p>
        </p:txBody>
      </p:sp>
      <p:sp>
        <p:nvSpPr>
          <p:cNvPr id="6" name="Rounded Rectangle 5"/>
          <p:cNvSpPr/>
          <p:nvPr/>
        </p:nvSpPr>
        <p:spPr>
          <a:xfrm>
            <a:off x="548640" y="278892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Motor-Before-Sensory Development</a:t>
            </a:r>
          </a:p>
          <a:p>
            <a:pPr algn="l">
              <a:spcBef>
                <a:spcPts val="200"/>
              </a:spcBef>
            </a:pPr>
            <a:r>
              <a:rPr sz="1400">
                <a:solidFill>
                  <a:srgbClr val="1E293B"/>
                </a:solidFill>
                <a:latin typeface="Calibri"/>
              </a:rPr>
              <a:t>A developmental principle stating that motor (muscle-control) systems come online before sensory systems, likely because the ability to move (e.g., to escape danger) is more immediately critical for survival.</a:t>
            </a:r>
          </a:p>
        </p:txBody>
      </p:sp>
      <p:sp>
        <p:nvSpPr>
          <p:cNvPr id="7" name="Rounded Rectangle 6"/>
          <p:cNvSpPr/>
          <p:nvPr/>
        </p:nvSpPr>
        <p:spPr>
          <a:xfrm>
            <a:off x="548640" y="399592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Projection Neuron</a:t>
            </a:r>
          </a:p>
          <a:p>
            <a:pPr algn="l">
              <a:spcBef>
                <a:spcPts val="200"/>
              </a:spcBef>
            </a:pPr>
            <a:r>
              <a:rPr sz="1400">
                <a:solidFill>
                  <a:srgbClr val="1E293B"/>
                </a:solidFill>
                <a:latin typeface="Calibri"/>
              </a:rPr>
              <a:t>A relatively large neuron that sends its axon long distances between different brain structures, analogous to a 'highway' connecting distant regions; these neurons typically develop before interneurons.</a:t>
            </a:r>
          </a:p>
        </p:txBody>
      </p:sp>
      <p:sp>
        <p:nvSpPr>
          <p:cNvPr id="8" name="Rounded Rectangle 7"/>
          <p:cNvSpPr/>
          <p:nvPr/>
        </p:nvSpPr>
        <p:spPr>
          <a:xfrm>
            <a:off x="548640" y="520293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Interneuron (Microneuron)</a:t>
            </a:r>
          </a:p>
          <a:p>
            <a:pPr algn="l">
              <a:spcBef>
                <a:spcPts val="200"/>
              </a:spcBef>
            </a:pPr>
            <a:r>
              <a:rPr sz="1400">
                <a:solidFill>
                  <a:srgbClr val="1E293B"/>
                </a:solidFill>
                <a:latin typeface="Calibri"/>
              </a:rPr>
              <a:t>A small neuron that makes local connections within a single structure rather than projecting elsewhere in the brain; these develop after projection neurons, refining local circuitry once long-range communication is established.</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11</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Neural development: chemoaffinity, synaptogenesis, apoptosis &amp;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13–16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Neural Proliferation</a:t>
            </a:r>
          </a:p>
          <a:p>
            <a:pPr algn="l">
              <a:spcBef>
                <a:spcPts val="200"/>
              </a:spcBef>
            </a:pPr>
            <a:r>
              <a:rPr sz="1400">
                <a:solidFill>
                  <a:srgbClr val="1E293B"/>
                </a:solidFill>
                <a:latin typeface="Calibri"/>
              </a:rPr>
              <a:t>The process of producing new neurons through cell division; given that the brain contains roughly 10^11 (100 billion) neurons that must be produced within about nine months of gestation, an enormous number of new neurons must be generated every minute.</a:t>
            </a:r>
          </a:p>
        </p:txBody>
      </p:sp>
      <p:sp>
        <p:nvSpPr>
          <p:cNvPr id="6" name="Rounded Rectangle 5"/>
          <p:cNvSpPr/>
          <p:nvPr/>
        </p:nvSpPr>
        <p:spPr>
          <a:xfrm>
            <a:off x="548640" y="257860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Neuronal Migration</a:t>
            </a:r>
          </a:p>
          <a:p>
            <a:pPr algn="l">
              <a:spcBef>
                <a:spcPts val="200"/>
              </a:spcBef>
            </a:pPr>
            <a:r>
              <a:rPr sz="1400">
                <a:solidFill>
                  <a:srgbClr val="1E293B"/>
                </a:solidFill>
                <a:latin typeface="Calibri"/>
              </a:rPr>
              <a:t>The process by which newly formed neurons move away from the area near the fluid-filled neural tube (where they were born) to their permanent final locations in the nervous system, sometimes traveling in complex, crossing, or indirect paths.</a:t>
            </a:r>
          </a:p>
        </p:txBody>
      </p:sp>
      <p:sp>
        <p:nvSpPr>
          <p:cNvPr id="7" name="Rounded Rectangle 6"/>
          <p:cNvSpPr/>
          <p:nvPr/>
        </p:nvSpPr>
        <p:spPr>
          <a:xfrm>
            <a:off x="548640" y="378561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Cortical Histogenesis</a:t>
            </a:r>
          </a:p>
          <a:p>
            <a:pPr algn="l">
              <a:spcBef>
                <a:spcPts val="200"/>
              </a:spcBef>
            </a:pPr>
            <a:r>
              <a:rPr sz="1400">
                <a:solidFill>
                  <a:srgbClr val="1E293B"/>
                </a:solidFill>
                <a:latin typeface="Calibri"/>
              </a:rPr>
              <a:t>The developmental process by which the six layers of the cerebral cortex are formed in a precise order, illustrating how newly born cortical neurons know where to settle within the layered structure.</a:t>
            </a:r>
          </a:p>
        </p:txBody>
      </p:sp>
      <p:sp>
        <p:nvSpPr>
          <p:cNvPr id="8" name="Rounded Rectangle 7"/>
          <p:cNvSpPr/>
          <p:nvPr/>
        </p:nvSpPr>
        <p:spPr>
          <a:xfrm>
            <a:off x="548640" y="499262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Inside-Out Pattern of Cortical Layering</a:t>
            </a:r>
          </a:p>
          <a:p>
            <a:pPr algn="l">
              <a:spcBef>
                <a:spcPts val="200"/>
              </a:spcBef>
            </a:pPr>
            <a:r>
              <a:rPr sz="1400">
                <a:solidFill>
                  <a:srgbClr val="1E293B"/>
                </a:solidFill>
                <a:latin typeface="Calibri"/>
              </a:rPr>
              <a:t>The principle that the oldest cortical neurons settle in the deepest (lowest, near the ventricles) layers first, while progressively younger neurons migrate past them to settle in more superficial layers, building the six-layered cortex from the inside out.</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11</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Neural development: chemoaffinity, synaptogenesis, apoptosis &amp;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17–20 of 50</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Subventricular Zone (SVZ)</a:t>
            </a:r>
          </a:p>
          <a:p>
            <a:pPr algn="l">
              <a:spcBef>
                <a:spcPts val="200"/>
              </a:spcBef>
            </a:pPr>
            <a:r>
              <a:rPr sz="1400">
                <a:solidFill>
                  <a:srgbClr val="1E293B"/>
                </a:solidFill>
                <a:latin typeface="Calibri"/>
              </a:rPr>
              <a:t>A region located near the ventricles where many new cortical neurons are generated before migrating outward to their final cortical layer.</a:t>
            </a:r>
          </a:p>
        </p:txBody>
      </p:sp>
      <p:sp>
        <p:nvSpPr>
          <p:cNvPr id="6" name="Rounded Rectangle 5"/>
          <p:cNvSpPr/>
          <p:nvPr/>
        </p:nvSpPr>
        <p:spPr>
          <a:xfrm>
            <a:off x="548640" y="236829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Cortical Column (Functional Unit)</a:t>
            </a:r>
          </a:p>
          <a:p>
            <a:pPr algn="l">
              <a:spcBef>
                <a:spcPts val="200"/>
              </a:spcBef>
            </a:pPr>
            <a:r>
              <a:rPr sz="1400">
                <a:solidFill>
                  <a:srgbClr val="1E293B"/>
                </a:solidFill>
                <a:latin typeface="Calibri"/>
              </a:rPr>
              <a:t>A vertically organized group of interconnected neurons spanning the six cortical layers that acts as a basic functional processing unit; because migrating neurons 'communicate' with earlier-arriving cells as they pass through, each column becomes a coordinated circuit.</a:t>
            </a:r>
          </a:p>
        </p:txBody>
      </p:sp>
      <p:sp>
        <p:nvSpPr>
          <p:cNvPr id="7" name="Rounded Rectangle 6"/>
          <p:cNvSpPr/>
          <p:nvPr/>
        </p:nvSpPr>
        <p:spPr>
          <a:xfrm>
            <a:off x="548640" y="357530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Gyri and Sulci Formation</a:t>
            </a:r>
          </a:p>
          <a:p>
            <a:pPr algn="l">
              <a:spcBef>
                <a:spcPts val="200"/>
              </a:spcBef>
            </a:pPr>
            <a:r>
              <a:rPr sz="1400">
                <a:solidFill>
                  <a:srgbClr val="1E293B"/>
                </a:solidFill>
                <a:latin typeface="Calibri"/>
              </a:rPr>
              <a:t>The folding of the cerebral cortex into ridges (gyri) and grooves (sulci), which increases surface area so that more cortical columns (functional units) can fit without needing a thicker cortex, allowing for greater computational complexity in larger brains.</a:t>
            </a:r>
          </a:p>
        </p:txBody>
      </p:sp>
      <p:sp>
        <p:nvSpPr>
          <p:cNvPr id="8" name="Rounded Rectangle 7"/>
          <p:cNvSpPr/>
          <p:nvPr/>
        </p:nvSpPr>
        <p:spPr>
          <a:xfrm>
            <a:off x="548640" y="4782312"/>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Neuronal Differentiation</a:t>
            </a:r>
          </a:p>
          <a:p>
            <a:pPr algn="l">
              <a:spcBef>
                <a:spcPts val="200"/>
              </a:spcBef>
            </a:pPr>
            <a:r>
              <a:rPr sz="1400">
                <a:solidFill>
                  <a:srgbClr val="1E293B"/>
                </a:solidFill>
                <a:latin typeface="Calibri"/>
              </a:rPr>
              <a:t>The process by which a migrated neuron takes on its specific mature form and identity, including growing axons and dendrites and forming the appropriate synaptic connections.</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11</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Neural development: chemoaffinity, synaptogenesis, apoptosis &amp;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21–24 of 50</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Growth Cone</a:t>
            </a:r>
          </a:p>
          <a:p>
            <a:pPr algn="l">
              <a:spcBef>
                <a:spcPts val="200"/>
              </a:spcBef>
            </a:pPr>
            <a:r>
              <a:rPr sz="1400">
                <a:solidFill>
                  <a:srgbClr val="1E293B"/>
                </a:solidFill>
                <a:latin typeface="Calibri"/>
              </a:rPr>
              <a:t>The actively exploring tip at the end of a growing axon (or dendrite) that senses the environment and guides the extending process toward its proper target.</a:t>
            </a:r>
          </a:p>
        </p:txBody>
      </p:sp>
      <p:sp>
        <p:nvSpPr>
          <p:cNvPr id="6" name="Rounded Rectangle 5"/>
          <p:cNvSpPr/>
          <p:nvPr/>
        </p:nvSpPr>
        <p:spPr>
          <a:xfrm>
            <a:off x="548640" y="236829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Axogenesis</a:t>
            </a:r>
          </a:p>
          <a:p>
            <a:pPr algn="l">
              <a:spcBef>
                <a:spcPts val="200"/>
              </a:spcBef>
            </a:pPr>
            <a:r>
              <a:rPr sz="1400">
                <a:solidFill>
                  <a:srgbClr val="1E293B"/>
                </a:solidFill>
                <a:latin typeface="Calibri"/>
              </a:rPr>
              <a:t>The growth and formation of a neuron's axon, which occurs before dendrite formation as the neuron's growth cone seeks out and contacts target cells.</a:t>
            </a:r>
          </a:p>
        </p:txBody>
      </p:sp>
      <p:sp>
        <p:nvSpPr>
          <p:cNvPr id="7" name="Rounded Rectangle 6"/>
          <p:cNvSpPr/>
          <p:nvPr/>
        </p:nvSpPr>
        <p:spPr>
          <a:xfrm>
            <a:off x="548640" y="3364991"/>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Dendrogenesis</a:t>
            </a:r>
          </a:p>
          <a:p>
            <a:pPr algn="l">
              <a:spcBef>
                <a:spcPts val="200"/>
              </a:spcBef>
            </a:pPr>
            <a:r>
              <a:rPr sz="1400">
                <a:solidFill>
                  <a:srgbClr val="1E293B"/>
                </a:solidFill>
                <a:latin typeface="Calibri"/>
              </a:rPr>
              <a:t>The growth and formation of a neuron's dendrites, which occurs after axon formation (axogenesis), typically once the axon has already made initial contact with a target cell.</a:t>
            </a:r>
          </a:p>
        </p:txBody>
      </p:sp>
      <p:sp>
        <p:nvSpPr>
          <p:cNvPr id="8" name="Rounded Rectangle 7"/>
          <p:cNvSpPr/>
          <p:nvPr/>
        </p:nvSpPr>
        <p:spPr>
          <a:xfrm>
            <a:off x="548640" y="436168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Synaptogenesis</a:t>
            </a:r>
          </a:p>
          <a:p>
            <a:pPr algn="l">
              <a:spcBef>
                <a:spcPts val="200"/>
              </a:spcBef>
            </a:pPr>
            <a:r>
              <a:rPr sz="1400">
                <a:solidFill>
                  <a:srgbClr val="1E293B"/>
                </a:solidFill>
                <a:latin typeface="Calibri"/>
              </a:rPr>
              <a:t>The formation of synaptic connections between neurons, occurring after axons and dendrites have grown; because there are far too few genes to specify every one of the roughly 10^15 synapses individually, experience-driven mechanisms must help shape synapse formation.</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11</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Neural development: chemoaffinity, synaptogenesis, apoptosis &amp;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25–27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Point-to-Point Visual Map</a:t>
            </a:r>
          </a:p>
          <a:p>
            <a:pPr algn="l">
              <a:spcBef>
                <a:spcPts val="200"/>
              </a:spcBef>
            </a:pPr>
            <a:r>
              <a:rPr sz="1400">
                <a:solidFill>
                  <a:srgbClr val="1E293B"/>
                </a:solidFill>
                <a:latin typeface="Calibri"/>
              </a:rPr>
              <a:t>The precise topographic correspondence between a location on the retina and a corresponding location in visual brain areas (such as the tectum/superior colliculus), so that neighboring points in the visual world remain neighbors throughout the visual processing pathway.</a:t>
            </a:r>
          </a:p>
        </p:txBody>
      </p:sp>
      <p:sp>
        <p:nvSpPr>
          <p:cNvPr id="6" name="Rounded Rectangle 5"/>
          <p:cNvSpPr/>
          <p:nvPr/>
        </p:nvSpPr>
        <p:spPr>
          <a:xfrm>
            <a:off x="548640" y="2578608"/>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Tectum / Superior Colliculus</a:t>
            </a:r>
          </a:p>
          <a:p>
            <a:pPr algn="l">
              <a:spcBef>
                <a:spcPts val="200"/>
              </a:spcBef>
            </a:pPr>
            <a:r>
              <a:rPr sz="1400">
                <a:solidFill>
                  <a:srgbClr val="1E293B"/>
                </a:solidFill>
                <a:latin typeface="Calibri"/>
              </a:rPr>
              <a:t>A midbrain structure (part of the mesencephalon) that integrates visual information and contains a precise topographic map of the retina; it is the main visual processing center in frogs, birds, reptiles, and amphibians, and is homologous to the superior colliculus in mammals.</a:t>
            </a:r>
          </a:p>
        </p:txBody>
      </p:sp>
      <p:sp>
        <p:nvSpPr>
          <p:cNvPr id="7" name="Rounded Rectangle 6"/>
          <p:cNvSpPr/>
          <p:nvPr/>
        </p:nvSpPr>
        <p:spPr>
          <a:xfrm>
            <a:off x="548640" y="399592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Roger Sperry</a:t>
            </a:r>
          </a:p>
          <a:p>
            <a:pPr algn="l">
              <a:spcBef>
                <a:spcPts val="200"/>
              </a:spcBef>
            </a:pPr>
            <a:r>
              <a:rPr sz="1400">
                <a:solidFill>
                  <a:srgbClr val="1E293B"/>
                </a:solidFill>
                <a:latin typeface="Calibri"/>
              </a:rPr>
              <a:t>A neuroscientist who studied how developing retinal axons find their correct targets in the brain by surgically rotating frog eyes and observing where regenerated optic nerve fibers reconnected; his work led to the chemoaffinity hypothesis.</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11</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Neural development: chemoaffinity, synaptogenesis, apoptosis &amp;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28–30 of 50</a:t>
            </a:r>
          </a:p>
        </p:txBody>
      </p:sp>
      <p:sp>
        <p:nvSpPr>
          <p:cNvPr id="5" name="Rounded Rectangle 4"/>
          <p:cNvSpPr/>
          <p:nvPr/>
        </p:nvSpPr>
        <p:spPr>
          <a:xfrm>
            <a:off x="548640" y="1371600"/>
            <a:ext cx="11094415" cy="1517904"/>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Sperry's Eye Rotation Experiment</a:t>
            </a:r>
          </a:p>
          <a:p>
            <a:pPr algn="l">
              <a:spcBef>
                <a:spcPts val="200"/>
              </a:spcBef>
            </a:pPr>
            <a:r>
              <a:rPr sz="1400">
                <a:solidFill>
                  <a:srgbClr val="1E293B"/>
                </a:solidFill>
                <a:latin typeface="Calibri"/>
              </a:rPr>
              <a:t>An experiment in which Roger Sperry severed and rotated the eye of an African clawed frog 180 degrees; after regeneration, the optic nerve fibers reconnected to their original targets in the tectum rather than the targets appropriate for the new (rotated) orientation, causing the frog to respond to stimuli as if they were 180 degrees reversed. This showed that axon targeting is guided by intrinsic chemical cues rather than visual experience.</a:t>
            </a:r>
          </a:p>
        </p:txBody>
      </p:sp>
      <p:sp>
        <p:nvSpPr>
          <p:cNvPr id="6" name="Rounded Rectangle 5"/>
          <p:cNvSpPr/>
          <p:nvPr/>
        </p:nvSpPr>
        <p:spPr>
          <a:xfrm>
            <a:off x="548640" y="2999232"/>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Chemoaffinity Hypothesis</a:t>
            </a:r>
          </a:p>
          <a:p>
            <a:pPr algn="l">
              <a:spcBef>
                <a:spcPts val="200"/>
              </a:spcBef>
            </a:pPr>
            <a:r>
              <a:rPr sz="1400">
                <a:solidFill>
                  <a:srgbClr val="1E293B"/>
                </a:solidFill>
                <a:latin typeface="Calibri"/>
              </a:rPr>
              <a:t>Roger Sperry's proposed explanation for how axons find their targets, stating that growing axons are guided by gradients of specific chemical cues ('molecular zip codes') secreted in the target tissue, and that axons grow toward the region matching the receptors they carry.</a:t>
            </a:r>
          </a:p>
        </p:txBody>
      </p:sp>
      <p:sp>
        <p:nvSpPr>
          <p:cNvPr id="7" name="Rounded Rectangle 6"/>
          <p:cNvSpPr/>
          <p:nvPr/>
        </p:nvSpPr>
        <p:spPr>
          <a:xfrm>
            <a:off x="548640" y="420624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Ephrins</a:t>
            </a:r>
          </a:p>
          <a:p>
            <a:pPr algn="l">
              <a:spcBef>
                <a:spcPts val="200"/>
              </a:spcBef>
            </a:pPr>
            <a:r>
              <a:rPr sz="1400">
                <a:solidFill>
                  <a:srgbClr val="1E293B"/>
                </a:solidFill>
                <a:latin typeface="Calibri"/>
              </a:rPr>
              <a:t>A family of signaling molecules identified as part of the chemical gradient system in the tectum that helps guide retinal axons to their correct topographic locations, consistent with the chemoaffinity hypothesis.</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11</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Neural development: chemoaffinity, synaptogenesis, apoptosis &amp;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31–33 of 50</a:t>
            </a:r>
          </a:p>
        </p:txBody>
      </p:sp>
      <p:sp>
        <p:nvSpPr>
          <p:cNvPr id="5" name="Rounded Rectangle 4"/>
          <p:cNvSpPr/>
          <p:nvPr/>
        </p:nvSpPr>
        <p:spPr>
          <a:xfrm>
            <a:off x="548640" y="1371600"/>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Nature vs. Nurture (in Axon Guidance)</a:t>
            </a:r>
          </a:p>
          <a:p>
            <a:pPr algn="l">
              <a:spcBef>
                <a:spcPts val="200"/>
              </a:spcBef>
            </a:pPr>
            <a:r>
              <a:rPr sz="1400">
                <a:solidFill>
                  <a:srgbClr val="1E293B"/>
                </a:solidFill>
                <a:latin typeface="Calibri"/>
              </a:rPr>
              <a:t>The debate over whether axons find their targets through genetically programmed, intrinsic chemical cues (nature) or through activity-based experience and cues picked up along the way (nurture); Sperry's work supported a strong role for intrinsic (genetically guided) chemical cues, though timing/spatial cues (a form of 'nurture') also matter in many contexts.</a:t>
            </a:r>
          </a:p>
        </p:txBody>
      </p:sp>
      <p:sp>
        <p:nvSpPr>
          <p:cNvPr id="6" name="Rounded Rectangle 5"/>
          <p:cNvSpPr/>
          <p:nvPr/>
        </p:nvSpPr>
        <p:spPr>
          <a:xfrm>
            <a:off x="548640" y="2788920"/>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Birth Order as a Developmental Cue</a:t>
            </a:r>
          </a:p>
          <a:p>
            <a:pPr algn="l">
              <a:spcBef>
                <a:spcPts val="200"/>
              </a:spcBef>
            </a:pPr>
            <a:r>
              <a:rPr sz="1400">
                <a:solidFill>
                  <a:srgbClr val="1E293B"/>
                </a:solidFill>
                <a:latin typeface="Calibri"/>
              </a:rPr>
              <a:t>The principle that a neuron's eventual cortical layer or position can be determined simply by when and where it is born relative to other cells, since earlier-born cells occupy available space first and later-born cells must settle further along, independent of any specific molecular target-seeking cue.</a:t>
            </a:r>
          </a:p>
        </p:txBody>
      </p:sp>
      <p:sp>
        <p:nvSpPr>
          <p:cNvPr id="7" name="Rounded Rectangle 6"/>
          <p:cNvSpPr/>
          <p:nvPr/>
        </p:nvSpPr>
        <p:spPr>
          <a:xfrm>
            <a:off x="548640" y="4206240"/>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Apoptosis</a:t>
            </a:r>
          </a:p>
          <a:p>
            <a:pPr algn="l">
              <a:spcBef>
                <a:spcPts val="200"/>
              </a:spcBef>
            </a:pPr>
            <a:r>
              <a:rPr sz="1400">
                <a:solidFill>
                  <a:srgbClr val="1E293B"/>
                </a:solidFill>
                <a:latin typeface="Calibri"/>
              </a:rPr>
              <a:t>Programmed cell death, a normal and genetically regulated process (distinct from injury-related cell death) by which the nervous system eliminates neurons that fail to make functional, useful connections; roughly twice as many neurons exist at certain embryonic stages as survive into adulthood.</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11</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Neural development: chemoaffinity, synaptogenesis, apoptosis &amp;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34–37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Trochlear Nerve Overproduction Example</a:t>
            </a:r>
          </a:p>
          <a:p>
            <a:pPr algn="l">
              <a:spcBef>
                <a:spcPts val="200"/>
              </a:spcBef>
            </a:pPr>
            <a:r>
              <a:rPr sz="1400">
                <a:solidFill>
                  <a:srgbClr val="1E293B"/>
                </a:solidFill>
                <a:latin typeface="Calibri"/>
              </a:rPr>
              <a:t>A classic illustration of apoptosis: the trochlear nucleus (fourth cranial nerve) starts with roughly 1,200 neurons at embryonic day 11, but about half die off during development, leaving only the neurons that successfully formed functional connections.</a:t>
            </a:r>
          </a:p>
        </p:txBody>
      </p:sp>
      <p:sp>
        <p:nvSpPr>
          <p:cNvPr id="6" name="Rounded Rectangle 5"/>
          <p:cNvSpPr/>
          <p:nvPr/>
        </p:nvSpPr>
        <p:spPr>
          <a:xfrm>
            <a:off x="548640" y="257860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Target-Size (Trophic) Effect</a:t>
            </a:r>
          </a:p>
          <a:p>
            <a:pPr algn="l">
              <a:spcBef>
                <a:spcPts val="200"/>
              </a:spcBef>
            </a:pPr>
            <a:r>
              <a:rPr sz="1400">
                <a:solidFill>
                  <a:srgbClr val="1E293B"/>
                </a:solidFill>
                <a:latin typeface="Calibri"/>
              </a:rPr>
              <a:t>The principle that the size of a neuron's target tissue influences how many of its originally overproduced neurons survive apoptosis, because a larger target offers more available sites for forming functional synaptic connections.</a:t>
            </a:r>
          </a:p>
        </p:txBody>
      </p:sp>
      <p:sp>
        <p:nvSpPr>
          <p:cNvPr id="7" name="Rounded Rectangle 6"/>
          <p:cNvSpPr/>
          <p:nvPr/>
        </p:nvSpPr>
        <p:spPr>
          <a:xfrm>
            <a:off x="548640" y="3785616"/>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Frog Limb Transplant Experiment</a:t>
            </a:r>
          </a:p>
          <a:p>
            <a:pPr algn="l">
              <a:spcBef>
                <a:spcPts val="200"/>
              </a:spcBef>
            </a:pPr>
            <a:r>
              <a:rPr sz="1400">
                <a:solidFill>
                  <a:srgbClr val="1E293B"/>
                </a:solidFill>
                <a:latin typeface="Calibri"/>
              </a:rPr>
              <a:t>An experiment in which extra limbs were transplanted onto one side of a frog or toad embryo; the increased target tissue allowed an increased number of spinal motor neurons on that side to survive and make functional connections, demonstrating the target-size/trophic effect on neuron survival.</a:t>
            </a:r>
          </a:p>
        </p:txBody>
      </p:sp>
      <p:sp>
        <p:nvSpPr>
          <p:cNvPr id="8" name="Rounded Rectangle 7"/>
          <p:cNvSpPr/>
          <p:nvPr/>
        </p:nvSpPr>
        <p:spPr>
          <a:xfrm>
            <a:off x="548640" y="520293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Neuronal Overproduction</a:t>
            </a:r>
          </a:p>
          <a:p>
            <a:pPr algn="l">
              <a:spcBef>
                <a:spcPts val="200"/>
              </a:spcBef>
            </a:pPr>
            <a:r>
              <a:rPr sz="1400">
                <a:solidFill>
                  <a:srgbClr val="1E293B"/>
                </a:solidFill>
                <a:latin typeface="Calibri"/>
              </a:rPr>
              <a:t>The phenomenon whereby roughly twice as many neurons (and roughly twice as many dendrites, axons, and synapses) are produced during development as will ultimately survive in the adult nervous system, with the excess later eliminated through apoptosis and pruning.</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11</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Neural development: chemoaffinity, synaptogenesis, apoptosis &amp;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38–41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Synaptic Pruning</a:t>
            </a:r>
          </a:p>
          <a:p>
            <a:pPr algn="l">
              <a:spcBef>
                <a:spcPts val="200"/>
              </a:spcBef>
            </a:pPr>
            <a:r>
              <a:rPr sz="1400">
                <a:solidFill>
                  <a:srgbClr val="1E293B"/>
                </a:solidFill>
                <a:latin typeface="Calibri"/>
              </a:rPr>
              <a:t>The elimination of excess synapses, dendrites, and axonal branches during development, streamlining neural circuits so that only functionally useful connections are retained in the mature nervous system.</a:t>
            </a:r>
          </a:p>
        </p:txBody>
      </p:sp>
      <p:sp>
        <p:nvSpPr>
          <p:cNvPr id="6" name="Rounded Rectangle 5"/>
          <p:cNvSpPr/>
          <p:nvPr/>
        </p:nvSpPr>
        <p:spPr>
          <a:xfrm>
            <a:off x="548640" y="2578608"/>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Glial Proliferation Timing</a:t>
            </a:r>
          </a:p>
          <a:p>
            <a:pPr algn="l">
              <a:spcBef>
                <a:spcPts val="200"/>
              </a:spcBef>
            </a:pPr>
            <a:r>
              <a:rPr sz="1400">
                <a:solidFill>
                  <a:srgbClr val="1E293B"/>
                </a:solidFill>
                <a:latin typeface="Calibri"/>
              </a:rPr>
              <a:t>The developmental principle that glial cells are generally produced after neurons; glial proliferation occurs around the neural tube like neuronal proliferation, but on a separate, later schedule, with some glial types (like microglia) originating from entirely different tissue sources.</a:t>
            </a:r>
          </a:p>
        </p:txBody>
      </p:sp>
      <p:sp>
        <p:nvSpPr>
          <p:cNvPr id="7" name="Rounded Rectangle 6"/>
          <p:cNvSpPr/>
          <p:nvPr/>
        </p:nvSpPr>
        <p:spPr>
          <a:xfrm>
            <a:off x="548640" y="399592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Microglia</a:t>
            </a:r>
          </a:p>
          <a:p>
            <a:pPr algn="l">
              <a:spcBef>
                <a:spcPts val="200"/>
              </a:spcBef>
            </a:pPr>
            <a:r>
              <a:rPr sz="1400">
                <a:solidFill>
                  <a:srgbClr val="1E293B"/>
                </a:solidFill>
                <a:latin typeface="Calibri"/>
              </a:rPr>
              <a:t>A type of glial cell that originates from a different developmental source (outside the neural tube, related to the immune system) compared to other glial cells like astrocytes.</a:t>
            </a:r>
          </a:p>
        </p:txBody>
      </p:sp>
      <p:sp>
        <p:nvSpPr>
          <p:cNvPr id="8" name="Rounded Rectangle 7"/>
          <p:cNvSpPr/>
          <p:nvPr/>
        </p:nvSpPr>
        <p:spPr>
          <a:xfrm>
            <a:off x="548640" y="4992624"/>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Astrocyte</a:t>
            </a:r>
          </a:p>
          <a:p>
            <a:pPr algn="l">
              <a:spcBef>
                <a:spcPts val="200"/>
              </a:spcBef>
            </a:pPr>
            <a:r>
              <a:rPr sz="1400">
                <a:solidFill>
                  <a:srgbClr val="1E293B"/>
                </a:solidFill>
                <a:latin typeface="Calibri"/>
              </a:rPr>
              <a:t>A type of glial cell that, like neurons, can migrate away from the neural tube to its final location during development, supporting neurons metabolically and structurally.</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11</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Neural development: chemoaffinity, synaptogenesis, apoptosis &amp;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42–45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William (Bill) Greenough</a:t>
            </a:r>
          </a:p>
          <a:p>
            <a:pPr algn="l">
              <a:spcBef>
                <a:spcPts val="200"/>
              </a:spcBef>
            </a:pPr>
            <a:r>
              <a:rPr sz="1400">
                <a:solidFill>
                  <a:srgbClr val="1E293B"/>
                </a:solidFill>
                <a:latin typeface="Calibri"/>
              </a:rPr>
              <a:t>A researcher known for experiments raising rats in enriched versus impoverished environments and using Golgi staining to show that environmental richness dramatically affects dendrite number, synapse number, and overall neuronal complexity.</a:t>
            </a:r>
          </a:p>
        </p:txBody>
      </p:sp>
      <p:sp>
        <p:nvSpPr>
          <p:cNvPr id="6" name="Rounded Rectangle 5"/>
          <p:cNvSpPr/>
          <p:nvPr/>
        </p:nvSpPr>
        <p:spPr>
          <a:xfrm>
            <a:off x="548640" y="257860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Enriched Environment</a:t>
            </a:r>
          </a:p>
          <a:p>
            <a:pPr algn="l">
              <a:spcBef>
                <a:spcPts val="200"/>
              </a:spcBef>
            </a:pPr>
            <a:r>
              <a:rPr sz="1400">
                <a:solidFill>
                  <a:srgbClr val="1E293B"/>
                </a:solidFill>
                <a:latin typeface="Calibri"/>
              </a:rPr>
              <a:t>A housing condition for laboratory animals (e.g., rats) that includes social companions and objects to climb on and interact with, associated with increased dendritic branching and synapse number compared to impoverished housing.</a:t>
            </a:r>
          </a:p>
        </p:txBody>
      </p:sp>
      <p:sp>
        <p:nvSpPr>
          <p:cNvPr id="7" name="Rounded Rectangle 6"/>
          <p:cNvSpPr/>
          <p:nvPr/>
        </p:nvSpPr>
        <p:spPr>
          <a:xfrm>
            <a:off x="548640" y="378561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Impoverished Environment</a:t>
            </a:r>
          </a:p>
          <a:p>
            <a:pPr algn="l">
              <a:spcBef>
                <a:spcPts val="200"/>
              </a:spcBef>
            </a:pPr>
            <a:r>
              <a:rPr sz="1400">
                <a:solidFill>
                  <a:srgbClr val="1E293B"/>
                </a:solidFill>
                <a:latin typeface="Calibri"/>
              </a:rPr>
              <a:t>A housing condition for laboratory animals in which an animal is isolated with only basic necessities (food and water) and no social or physical enrichment, associated with reduced dendritic branching and fewer synapses compared to enriched housing.</a:t>
            </a:r>
          </a:p>
        </p:txBody>
      </p:sp>
      <p:sp>
        <p:nvSpPr>
          <p:cNvPr id="8" name="Rounded Rectangle 7"/>
          <p:cNvSpPr/>
          <p:nvPr/>
        </p:nvSpPr>
        <p:spPr>
          <a:xfrm>
            <a:off x="548640" y="499262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Golgi Stain (Applied to Greenough's Work)</a:t>
            </a:r>
          </a:p>
          <a:p>
            <a:pPr algn="l">
              <a:spcBef>
                <a:spcPts val="200"/>
              </a:spcBef>
            </a:pPr>
            <a:r>
              <a:rPr sz="1400">
                <a:solidFill>
                  <a:srgbClr val="1E293B"/>
                </a:solidFill>
                <a:latin typeface="Calibri"/>
              </a:rPr>
              <a:t>A staining technique used by Greenough to visualize whole neurons (cell body, dendrites, axons, and spines) in order to compare neuronal complexity between rats raised in enriched versus impoverished environments.</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11</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Neural development: chemoaffinity, synaptogenesis, apoptosis &amp;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46–48 of 50</a:t>
            </a:r>
          </a:p>
        </p:txBody>
      </p:sp>
      <p:sp>
        <p:nvSpPr>
          <p:cNvPr id="5" name="Rounded Rectangle 4"/>
          <p:cNvSpPr/>
          <p:nvPr/>
        </p:nvSpPr>
        <p:spPr>
          <a:xfrm>
            <a:off x="548640" y="1371600"/>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Control Group Problem in Enrichment Studies</a:t>
            </a:r>
          </a:p>
          <a:p>
            <a:pPr algn="l">
              <a:spcBef>
                <a:spcPts val="200"/>
              </a:spcBef>
            </a:pPr>
            <a:r>
              <a:rPr sz="1400">
                <a:solidFill>
                  <a:srgbClr val="1E293B"/>
                </a:solidFill>
                <a:latin typeface="Calibri"/>
              </a:rPr>
              <a:t>The methodological issue that a standard laboratory housing condition may actually represent an impoverished environment relative to an animal's natural habitat, raising the question of whether the 'enriched' condition is really the appropriate control rather than the deprived one.</a:t>
            </a:r>
          </a:p>
        </p:txBody>
      </p:sp>
      <p:sp>
        <p:nvSpPr>
          <p:cNvPr id="6" name="Rounded Rectangle 5"/>
          <p:cNvSpPr/>
          <p:nvPr/>
        </p:nvSpPr>
        <p:spPr>
          <a:xfrm>
            <a:off x="548640" y="2788920"/>
            <a:ext cx="11094415" cy="1517904"/>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Nursing Home vs. Active Lifestyle Brain Study</a:t>
            </a:r>
          </a:p>
          <a:p>
            <a:pPr algn="l">
              <a:spcBef>
                <a:spcPts val="200"/>
              </a:spcBef>
            </a:pPr>
            <a:r>
              <a:rPr sz="1400">
                <a:solidFill>
                  <a:srgbClr val="1E293B"/>
                </a:solidFill>
                <a:latin typeface="Calibri"/>
              </a:rPr>
              <a:t>A human study comparing the brains of elderly individuals who died in nursing homes (generally less environmentally stimulating) to those of similarly aged individuals who died while still leading active lifestyles (e.g., in an accident like skydiving); nursing home residents were found to have smaller brains, supporting a lifelong effect of environmental enrichment on brain structure.</a:t>
            </a:r>
          </a:p>
        </p:txBody>
      </p:sp>
      <p:sp>
        <p:nvSpPr>
          <p:cNvPr id="7" name="Rounded Rectangle 6"/>
          <p:cNvSpPr/>
          <p:nvPr/>
        </p:nvSpPr>
        <p:spPr>
          <a:xfrm>
            <a:off x="548640" y="4416552"/>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Kelly Lambert</a:t>
            </a:r>
          </a:p>
          <a:p>
            <a:pPr algn="l">
              <a:spcBef>
                <a:spcPts val="200"/>
              </a:spcBef>
            </a:pPr>
            <a:r>
              <a:rPr sz="1400">
                <a:solidFill>
                  <a:srgbClr val="1E293B"/>
                </a:solidFill>
                <a:latin typeface="Calibri"/>
              </a:rPr>
              <a:t>A researcher and textbook author referenced in the course who has studied the effects of impoverished environments, maternal behavior, and stress on brain plasticity and development.</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11</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Neural development: chemoaffinity, synaptogenesis, apoptosis &amp;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49–50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Brain Plasticity (Neurodevelopmental Context)</a:t>
            </a:r>
          </a:p>
          <a:p>
            <a:pPr algn="l">
              <a:spcBef>
                <a:spcPts val="200"/>
              </a:spcBef>
            </a:pPr>
            <a:r>
              <a:rPr sz="1400">
                <a:solidFill>
                  <a:srgbClr val="1E293B"/>
                </a:solidFill>
                <a:latin typeface="Calibri"/>
              </a:rPr>
              <a:t>The capacity of the nervous system to change its structure and connectivity in response to experience, demonstrated across species and across the lifespan by enrichment/impoverishment studies and other environmental experiments.</a:t>
            </a:r>
          </a:p>
        </p:txBody>
      </p:sp>
      <p:sp>
        <p:nvSpPr>
          <p:cNvPr id="6" name="Rounded Rectangle 5"/>
          <p:cNvSpPr/>
          <p:nvPr/>
        </p:nvSpPr>
        <p:spPr>
          <a:xfrm>
            <a:off x="548640" y="257860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Functional Experience and Synapse Maintenance</a:t>
            </a:r>
          </a:p>
          <a:p>
            <a:pPr algn="l">
              <a:spcBef>
                <a:spcPts val="200"/>
              </a:spcBef>
            </a:pPr>
            <a:r>
              <a:rPr sz="1400">
                <a:solidFill>
                  <a:srgbClr val="1E293B"/>
                </a:solidFill>
                <a:latin typeface="Calibri"/>
              </a:rPr>
              <a:t>The principle that whether a given synapse or neuron survives development depends on whether it is actively used in functional neural activity; connections that are not used tend to be eliminated through pruning or apoptosis.</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1E293B"/>
        </a:solidFill>
        <a:effectLst/>
      </p:bgPr>
    </p:bg>
    <p:spTree>
      <p:nvGrpSpPr>
        <p:cNvPr id="1" name=""/>
        <p:cNvGrpSpPr/>
        <p:nvPr/>
      </p:nvGrpSpPr>
      <p:grpSpPr/>
      <p:sp>
        <p:nvSpPr>
          <p:cNvPr id="2" name="TextBox 1"/>
          <p:cNvSpPr txBox="1"/>
          <p:nvPr/>
        </p:nvSpPr>
        <p:spPr>
          <a:xfrm>
            <a:off x="914400" y="1920240"/>
            <a:ext cx="10360152" cy="457200"/>
          </a:xfrm>
          <a:prstGeom prst="rect">
            <a:avLst/>
          </a:prstGeom>
          <a:noFill/>
        </p:spPr>
        <p:txBody>
          <a:bodyPr wrap="square" lIns="0" rIns="0" tIns="0" bIns="0">
            <a:spAutoFit/>
          </a:bodyPr>
          <a:lstStyle/>
          <a:p>
            <a:pPr algn="ctr"/>
            <a:r>
              <a:rPr sz="1600" b="1" i="0">
                <a:solidFill>
                  <a:srgbClr val="93C5FD"/>
                </a:solidFill>
                <a:latin typeface="Calibri"/>
              </a:rPr>
              <a:t>SECTION</a:t>
            </a:r>
          </a:p>
        </p:txBody>
      </p:sp>
      <p:sp>
        <p:nvSpPr>
          <p:cNvPr id="3" name="TextBox 2"/>
          <p:cNvSpPr txBox="1"/>
          <p:nvPr/>
        </p:nvSpPr>
        <p:spPr>
          <a:xfrm>
            <a:off x="914400" y="2423160"/>
            <a:ext cx="10360152" cy="1005840"/>
          </a:xfrm>
          <a:prstGeom prst="rect">
            <a:avLst/>
          </a:prstGeom>
          <a:noFill/>
        </p:spPr>
        <p:txBody>
          <a:bodyPr wrap="square" lIns="0" rIns="0" tIns="0" bIns="0">
            <a:spAutoFit/>
          </a:bodyPr>
          <a:lstStyle/>
          <a:p>
            <a:pPr algn="ctr"/>
            <a:r>
              <a:rPr sz="5400" b="1" i="0">
                <a:solidFill>
                  <a:srgbClr val="FFFFFF"/>
                </a:solidFill>
                <a:latin typeface="Cambria"/>
              </a:rPr>
              <a:t>Lecture 13</a:t>
            </a:r>
          </a:p>
        </p:txBody>
      </p:sp>
      <p:sp>
        <p:nvSpPr>
          <p:cNvPr id="4" name="TextBox 3"/>
          <p:cNvSpPr txBox="1"/>
          <p:nvPr/>
        </p:nvSpPr>
        <p:spPr>
          <a:xfrm>
            <a:off x="1188720" y="3520440"/>
            <a:ext cx="9811512" cy="914400"/>
          </a:xfrm>
          <a:prstGeom prst="rect">
            <a:avLst/>
          </a:prstGeom>
          <a:noFill/>
        </p:spPr>
        <p:txBody>
          <a:bodyPr wrap="square" lIns="0" rIns="0" tIns="0" bIns="0">
            <a:spAutoFit/>
          </a:bodyPr>
          <a:lstStyle/>
          <a:p>
            <a:pPr algn="ctr">
              <a:lnSpc>
                <a:spcPct val="120000"/>
              </a:lnSpc>
            </a:pPr>
            <a:r>
              <a:rPr sz="2000" b="0" i="0">
                <a:solidFill>
                  <a:srgbClr val="BFDBFE"/>
                </a:solidFill>
                <a:latin typeface="Calibri"/>
              </a:rPr>
              <a:t>Vision: LGN, visual cortex, feature detection &amp; critical-period plasticity</a:t>
            </a:r>
          </a:p>
        </p:txBody>
      </p:sp>
      <p:sp>
        <p:nvSpPr>
          <p:cNvPr id="5" name="TextBox 4"/>
          <p:cNvSpPr txBox="1"/>
          <p:nvPr/>
        </p:nvSpPr>
        <p:spPr>
          <a:xfrm>
            <a:off x="914400" y="4663440"/>
            <a:ext cx="10360152" cy="365760"/>
          </a:xfrm>
          <a:prstGeom prst="rect">
            <a:avLst/>
          </a:prstGeom>
          <a:noFill/>
        </p:spPr>
        <p:txBody>
          <a:bodyPr wrap="square" lIns="0" rIns="0" tIns="0" bIns="0">
            <a:spAutoFit/>
          </a:bodyPr>
          <a:lstStyle/>
          <a:p>
            <a:pPr algn="ctr"/>
            <a:r>
              <a:rPr sz="1300" b="0" i="0">
                <a:solidFill>
                  <a:srgbClr val="64748B"/>
                </a:solidFill>
                <a:latin typeface="Calibri"/>
              </a:rPr>
              <a:t>50 terms</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13</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Vision: LGN, visual cortex, feature detection &amp; critical-period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1–4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Lateral Geniculate Nucleus (LGN)</a:t>
            </a:r>
          </a:p>
          <a:p>
            <a:pPr algn="l">
              <a:spcBef>
                <a:spcPts val="200"/>
              </a:spcBef>
            </a:pPr>
            <a:r>
              <a:rPr sz="1400">
                <a:solidFill>
                  <a:srgbClr val="1E293B"/>
                </a:solidFill>
                <a:latin typeface="Calibri"/>
              </a:rPr>
              <a:t>A relay structure in the thalamus that receives input from retinal ganglion cells and passes visual information on to the visual cortex via the optic radiation; it preserves a point-to-point retinotopic map of the retina.</a:t>
            </a:r>
          </a:p>
        </p:txBody>
      </p:sp>
      <p:sp>
        <p:nvSpPr>
          <p:cNvPr id="6" name="Rounded Rectangle 5"/>
          <p:cNvSpPr/>
          <p:nvPr/>
        </p:nvSpPr>
        <p:spPr>
          <a:xfrm>
            <a:off x="548640" y="257860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Optic Radiation</a:t>
            </a:r>
          </a:p>
          <a:p>
            <a:pPr algn="l">
              <a:spcBef>
                <a:spcPts val="200"/>
              </a:spcBef>
            </a:pPr>
            <a:r>
              <a:rPr sz="1400">
                <a:solidFill>
                  <a:srgbClr val="1E293B"/>
                </a:solidFill>
                <a:latin typeface="Calibri"/>
              </a:rPr>
              <a:t>The bundle of axons that carries visual information from the lateral geniculate nucleus of the thalamus back to the primary visual cortex.</a:t>
            </a:r>
          </a:p>
        </p:txBody>
      </p:sp>
      <p:sp>
        <p:nvSpPr>
          <p:cNvPr id="7" name="Rounded Rectangle 6"/>
          <p:cNvSpPr/>
          <p:nvPr/>
        </p:nvSpPr>
        <p:spPr>
          <a:xfrm>
            <a:off x="548640" y="357530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Retinotopic Map</a:t>
            </a:r>
          </a:p>
          <a:p>
            <a:pPr algn="l">
              <a:spcBef>
                <a:spcPts val="200"/>
              </a:spcBef>
            </a:pPr>
            <a:r>
              <a:rPr sz="1400">
                <a:solidFill>
                  <a:srgbClr val="1E293B"/>
                </a:solidFill>
                <a:latin typeface="Calibri"/>
              </a:rPr>
              <a:t>An organized representation of visual space in which neighboring points on the retina project to neighboring neurons in a visual structure (such as the LGN or cortex), preserving spatial relationships.</a:t>
            </a:r>
          </a:p>
        </p:txBody>
      </p:sp>
      <p:sp>
        <p:nvSpPr>
          <p:cNvPr id="8" name="Rounded Rectangle 7"/>
          <p:cNvSpPr/>
          <p:nvPr/>
        </p:nvSpPr>
        <p:spPr>
          <a:xfrm>
            <a:off x="548640" y="4782312"/>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Cortical Magnification</a:t>
            </a:r>
          </a:p>
          <a:p>
            <a:pPr algn="l">
              <a:spcBef>
                <a:spcPts val="200"/>
              </a:spcBef>
            </a:pPr>
            <a:r>
              <a:rPr sz="1400">
                <a:solidFill>
                  <a:srgbClr val="1E293B"/>
                </a:solidFill>
                <a:latin typeface="Calibri"/>
              </a:rPr>
              <a:t>The phenomenon in which brain regions representing high-density, highly sensitive parts of a sensory surface (like the fovea) are allocated disproportionately more neural tissue than less sensitive regions.</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13</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Vision: LGN, visual cortex, feature detection &amp; critical-period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5–8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Fovea</a:t>
            </a:r>
          </a:p>
          <a:p>
            <a:pPr algn="l">
              <a:spcBef>
                <a:spcPts val="200"/>
              </a:spcBef>
            </a:pPr>
            <a:r>
              <a:rPr sz="1400">
                <a:solidFill>
                  <a:srgbClr val="1E293B"/>
                </a:solidFill>
                <a:latin typeface="Calibri"/>
              </a:rPr>
              <a:t>The central region of the retina packed almost exclusively with cones, giving it the highest visual acuity; it occupies a disproportionately large area of the retinotopic map in the LGN and cortex.</a:t>
            </a:r>
          </a:p>
        </p:txBody>
      </p:sp>
      <p:sp>
        <p:nvSpPr>
          <p:cNvPr id="6" name="Rounded Rectangle 5"/>
          <p:cNvSpPr/>
          <p:nvPr/>
        </p:nvSpPr>
        <p:spPr>
          <a:xfrm>
            <a:off x="548640" y="257860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Parvocellular Cells (X Cells)</a:t>
            </a:r>
          </a:p>
          <a:p>
            <a:pPr algn="l">
              <a:spcBef>
                <a:spcPts val="200"/>
              </a:spcBef>
            </a:pPr>
            <a:r>
              <a:rPr sz="1400">
                <a:solidFill>
                  <a:srgbClr val="1E293B"/>
                </a:solidFill>
                <a:latin typeface="Calibri"/>
              </a:rPr>
              <a:t>Small ganglion cells concentrated near the center of the retina that are specialized for detecting fine spatial detail; they synapse onto the parvocellular layers of the LGN.</a:t>
            </a:r>
          </a:p>
        </p:txBody>
      </p:sp>
      <p:sp>
        <p:nvSpPr>
          <p:cNvPr id="7" name="Rounded Rectangle 6"/>
          <p:cNvSpPr/>
          <p:nvPr/>
        </p:nvSpPr>
        <p:spPr>
          <a:xfrm>
            <a:off x="548640" y="3575304"/>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Magnocellular Cells (Y Cells)</a:t>
            </a:r>
          </a:p>
          <a:p>
            <a:pPr algn="l">
              <a:spcBef>
                <a:spcPts val="200"/>
              </a:spcBef>
            </a:pPr>
            <a:r>
              <a:rPr sz="1400">
                <a:solidFill>
                  <a:srgbClr val="1E293B"/>
                </a:solidFill>
                <a:latin typeface="Calibri"/>
              </a:rPr>
              <a:t>Larger ganglion cells concentrated in the peripheral retina that are specialized for detecting movement; they synapse onto the magnocellular layers of the LGN.</a:t>
            </a:r>
          </a:p>
        </p:txBody>
      </p:sp>
      <p:sp>
        <p:nvSpPr>
          <p:cNvPr id="8" name="Rounded Rectangle 7"/>
          <p:cNvSpPr/>
          <p:nvPr/>
        </p:nvSpPr>
        <p:spPr>
          <a:xfrm>
            <a:off x="548640" y="45720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Layered Structure of the LGN</a:t>
            </a:r>
          </a:p>
          <a:p>
            <a:pPr algn="l">
              <a:spcBef>
                <a:spcPts val="200"/>
              </a:spcBef>
            </a:pPr>
            <a:r>
              <a:rPr sz="1400">
                <a:solidFill>
                  <a:srgbClr val="1E293B"/>
                </a:solidFill>
                <a:latin typeface="Calibri"/>
              </a:rPr>
              <a:t>The LGN is organized into about six distinct layers, segregated both by cell type (parvocellular vs. magnocellular) and by which eye (contralateral vs. ipsilateral) provides the input.</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13</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Vision: LGN, visual cortex, feature detection &amp; critical-period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9–12 of 50</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Contralateral Eye Input</a:t>
            </a:r>
          </a:p>
          <a:p>
            <a:pPr algn="l">
              <a:spcBef>
                <a:spcPts val="200"/>
              </a:spcBef>
            </a:pPr>
            <a:r>
              <a:rPr sz="1400">
                <a:solidFill>
                  <a:srgbClr val="1E293B"/>
                </a:solidFill>
                <a:latin typeface="Calibri"/>
              </a:rPr>
              <a:t>Visual input to the LGN coming from the opposite-side eye; in the LGN this input terminates in specific layers that are kept separate from ipsilateral input.</a:t>
            </a:r>
          </a:p>
        </p:txBody>
      </p:sp>
      <p:sp>
        <p:nvSpPr>
          <p:cNvPr id="6" name="Rounded Rectangle 5"/>
          <p:cNvSpPr/>
          <p:nvPr/>
        </p:nvSpPr>
        <p:spPr>
          <a:xfrm>
            <a:off x="548640" y="236829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Ipsilateral Eye Input</a:t>
            </a:r>
          </a:p>
          <a:p>
            <a:pPr algn="l">
              <a:spcBef>
                <a:spcPts val="200"/>
              </a:spcBef>
            </a:pPr>
            <a:r>
              <a:rPr sz="1400">
                <a:solidFill>
                  <a:srgbClr val="1E293B"/>
                </a:solidFill>
                <a:latin typeface="Calibri"/>
              </a:rPr>
              <a:t>Visual input to the LGN coming from the same-side eye; it terminates in LGN layers distinct from those receiving contralateral input, maintaining eye-of-origin segregation.</a:t>
            </a:r>
          </a:p>
        </p:txBody>
      </p:sp>
      <p:sp>
        <p:nvSpPr>
          <p:cNvPr id="7" name="Rounded Rectangle 6"/>
          <p:cNvSpPr/>
          <p:nvPr/>
        </p:nvSpPr>
        <p:spPr>
          <a:xfrm>
            <a:off x="548640" y="3364991"/>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Primary Visual Cortex (V1 / Brodmann Areas 17 and 18)</a:t>
            </a:r>
          </a:p>
          <a:p>
            <a:pPr algn="l">
              <a:spcBef>
                <a:spcPts val="200"/>
              </a:spcBef>
            </a:pPr>
            <a:r>
              <a:rPr sz="1400">
                <a:solidFill>
                  <a:srgbClr val="1E293B"/>
                </a:solidFill>
                <a:latin typeface="Calibri"/>
              </a:rPr>
              <a:t>The first cortical area to receive visual information from the LGN, located in the occipital lobe; it contains a precise spatial map of the visual world and is the starting point for cortical feature extraction.</a:t>
            </a:r>
          </a:p>
        </p:txBody>
      </p:sp>
      <p:sp>
        <p:nvSpPr>
          <p:cNvPr id="8" name="Rounded Rectangle 7"/>
          <p:cNvSpPr/>
          <p:nvPr/>
        </p:nvSpPr>
        <p:spPr>
          <a:xfrm>
            <a:off x="548640" y="45720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David Hubel and Torsten Wiesel</a:t>
            </a:r>
          </a:p>
          <a:p>
            <a:pPr algn="l">
              <a:spcBef>
                <a:spcPts val="200"/>
              </a:spcBef>
            </a:pPr>
            <a:r>
              <a:rPr sz="1400">
                <a:solidFill>
                  <a:srgbClr val="1E293B"/>
                </a:solidFill>
                <a:latin typeface="Calibri"/>
              </a:rPr>
              <a:t>Nobel Prize-winning neuroscientists who in the late 1950s-1960s discovered how neurons in the visual cortex respond to specific features like oriented edges and motion, revealing that the visual system is a feature detector rather than a simple light detector.</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13</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Vision: LGN, visual cortex, feature detection &amp; critical-period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13–16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Serendipity in the Hubel and Wiesel Experiments</a:t>
            </a:r>
          </a:p>
          <a:p>
            <a:pPr algn="l">
              <a:spcBef>
                <a:spcPts val="200"/>
              </a:spcBef>
            </a:pPr>
            <a:r>
              <a:rPr sz="1400">
                <a:solidFill>
                  <a:srgbClr val="1E293B"/>
                </a:solidFill>
                <a:latin typeface="Calibri"/>
              </a:rPr>
              <a:t>Hubel and Wiesel initially could not activate visual cortex neurons with spots of light; they stumbled upon the correct stimulus (a moving edge/line) accidentally when a glass slide's shadow swept across the cat's retina while they were changing lenses.</a:t>
            </a:r>
          </a:p>
        </p:txBody>
      </p:sp>
      <p:sp>
        <p:nvSpPr>
          <p:cNvPr id="6" name="Rounded Rectangle 5"/>
          <p:cNvSpPr/>
          <p:nvPr/>
        </p:nvSpPr>
        <p:spPr>
          <a:xfrm>
            <a:off x="548640" y="257860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Ophthalmoscope</a:t>
            </a:r>
          </a:p>
          <a:p>
            <a:pPr algn="l">
              <a:spcBef>
                <a:spcPts val="200"/>
              </a:spcBef>
            </a:pPr>
            <a:r>
              <a:rPr sz="1400">
                <a:solidFill>
                  <a:srgbClr val="1E293B"/>
                </a:solidFill>
                <a:latin typeface="Calibri"/>
              </a:rPr>
              <a:t>An instrument used to shine and observe a focused point of light on the back of the eye, originally used by Hubel and Wiesel in their attempts to stimulate the visual cortex.</a:t>
            </a:r>
          </a:p>
        </p:txBody>
      </p:sp>
      <p:sp>
        <p:nvSpPr>
          <p:cNvPr id="7" name="Rounded Rectangle 6"/>
          <p:cNvSpPr/>
          <p:nvPr/>
        </p:nvSpPr>
        <p:spPr>
          <a:xfrm>
            <a:off x="548640" y="357530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Animal Care and Use Committee (IACUC)</a:t>
            </a:r>
          </a:p>
          <a:p>
            <a:pPr algn="l">
              <a:spcBef>
                <a:spcPts val="200"/>
              </a:spcBef>
            </a:pPr>
            <a:r>
              <a:rPr sz="1400">
                <a:solidFill>
                  <a:srgbClr val="1E293B"/>
                </a:solidFill>
                <a:latin typeface="Calibri"/>
              </a:rPr>
              <a:t>An institutional oversight body, including veterinarians and community members, that reviews and approves research protocols involving animals to ensure the research is justified, ethical, and minimizes animal pain or distress.</a:t>
            </a:r>
          </a:p>
        </p:txBody>
      </p:sp>
      <p:sp>
        <p:nvSpPr>
          <p:cNvPr id="8" name="Rounded Rectangle 7"/>
          <p:cNvSpPr/>
          <p:nvPr/>
        </p:nvSpPr>
        <p:spPr>
          <a:xfrm>
            <a:off x="548640" y="4782312"/>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Simple Cell</a:t>
            </a:r>
          </a:p>
          <a:p>
            <a:pPr algn="l">
              <a:spcBef>
                <a:spcPts val="200"/>
              </a:spcBef>
            </a:pPr>
            <a:r>
              <a:rPr sz="1400">
                <a:solidFill>
                  <a:srgbClr val="1E293B"/>
                </a:solidFill>
                <a:latin typeface="Calibri"/>
              </a:rPr>
              <a:t>A neuron in the primary visual cortex that fires maximally in response to a line or edge of a specific orientation located in a specific position in the visual field.</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13</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Vision: LGN, visual cortex, feature detection &amp; critical-period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17–20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Complex Cell</a:t>
            </a:r>
          </a:p>
          <a:p>
            <a:pPr algn="l">
              <a:spcBef>
                <a:spcPts val="200"/>
              </a:spcBef>
            </a:pPr>
            <a:r>
              <a:rPr sz="1400">
                <a:solidFill>
                  <a:srgbClr val="1E293B"/>
                </a:solidFill>
                <a:latin typeface="Calibri"/>
              </a:rPr>
              <a:t>A neuron in the visual cortex that, like a simple cell, requires a specific orientation and location, but additionally requires the stimulus to be moving in a particular direction in order to fire.</a:t>
            </a:r>
          </a:p>
        </p:txBody>
      </p:sp>
      <p:sp>
        <p:nvSpPr>
          <p:cNvPr id="6" name="Rounded Rectangle 5"/>
          <p:cNvSpPr/>
          <p:nvPr/>
        </p:nvSpPr>
        <p:spPr>
          <a:xfrm>
            <a:off x="548640" y="257860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Orientation Selectivity</a:t>
            </a:r>
          </a:p>
          <a:p>
            <a:pPr algn="l">
              <a:spcBef>
                <a:spcPts val="200"/>
              </a:spcBef>
            </a:pPr>
            <a:r>
              <a:rPr sz="1400">
                <a:solidFill>
                  <a:srgbClr val="1E293B"/>
                </a:solidFill>
                <a:latin typeface="Calibri"/>
              </a:rPr>
              <a:t>The property of visual cortex neurons (simple and complex cells) that makes them respond preferentially to lines or edges at a specific angle rather than to light in general.</a:t>
            </a:r>
          </a:p>
        </p:txBody>
      </p:sp>
      <p:sp>
        <p:nvSpPr>
          <p:cNvPr id="7" name="Rounded Rectangle 6"/>
          <p:cNvSpPr/>
          <p:nvPr/>
        </p:nvSpPr>
        <p:spPr>
          <a:xfrm>
            <a:off x="548640" y="357530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Feature Detection (Visual Cortex)</a:t>
            </a:r>
          </a:p>
          <a:p>
            <a:pPr algn="l">
              <a:spcBef>
                <a:spcPts val="200"/>
              </a:spcBef>
            </a:pPr>
            <a:r>
              <a:rPr sz="1400">
                <a:solidFill>
                  <a:srgbClr val="1E293B"/>
                </a:solidFill>
                <a:latin typeface="Calibri"/>
              </a:rPr>
              <a:t>The principle, established by Hubel and Wiesel, that visual cortex neurons are tuned to extract specific stimulus features (such as orientation, edges, and motion) rather than simply responding to the presence of light.</a:t>
            </a:r>
          </a:p>
        </p:txBody>
      </p:sp>
      <p:sp>
        <p:nvSpPr>
          <p:cNvPr id="8" name="Rounded Rectangle 7"/>
          <p:cNvSpPr/>
          <p:nvPr/>
        </p:nvSpPr>
        <p:spPr>
          <a:xfrm>
            <a:off x="548640" y="4782312"/>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Convergent Wiring of Simple Cells</a:t>
            </a:r>
          </a:p>
          <a:p>
            <a:pPr algn="l">
              <a:spcBef>
                <a:spcPts val="200"/>
              </a:spcBef>
            </a:pPr>
            <a:r>
              <a:rPr sz="1400">
                <a:solidFill>
                  <a:srgbClr val="1E293B"/>
                </a:solidFill>
                <a:latin typeface="Calibri"/>
              </a:rPr>
              <a:t>A simple cell receives input from a specific subset of ganglion cells (relayed through the LGN) arranged in a line; only when light activates that whole line of inputs does spatial summation produce enough depolarization to trigger an action potential.</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13</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Vision: LGN, visual cortex, feature detection &amp; critical-period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21–23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Spatial Summation (Visual Cortex Context)</a:t>
            </a:r>
          </a:p>
          <a:p>
            <a:pPr algn="l">
              <a:spcBef>
                <a:spcPts val="200"/>
              </a:spcBef>
            </a:pPr>
            <a:r>
              <a:rPr sz="1400">
                <a:solidFill>
                  <a:srgbClr val="1E293B"/>
                </a:solidFill>
                <a:latin typeface="Calibri"/>
              </a:rPr>
              <a:t>The process by which multiple simultaneous subthreshold inputs (e.g., from several ganglion/LGN cells aligned along a bar of light) add together at a simple or complex cell to reach the threshold needed for an action potential.</a:t>
            </a:r>
          </a:p>
        </p:txBody>
      </p:sp>
      <p:sp>
        <p:nvSpPr>
          <p:cNvPr id="6" name="Rounded Rectangle 5"/>
          <p:cNvSpPr/>
          <p:nvPr/>
        </p:nvSpPr>
        <p:spPr>
          <a:xfrm>
            <a:off x="548640" y="257860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Temporal Summation (Visual Cortex Context)</a:t>
            </a:r>
          </a:p>
          <a:p>
            <a:pPr algn="l">
              <a:spcBef>
                <a:spcPts val="200"/>
              </a:spcBef>
            </a:pPr>
            <a:r>
              <a:rPr sz="1400">
                <a:solidFill>
                  <a:srgbClr val="1E293B"/>
                </a:solidFill>
                <a:latin typeface="Calibri"/>
              </a:rPr>
              <a:t>The process by which inputs arriving at a cell in rapid succession add together over time; used to explain how timing differences in axon conduction let a complex cell detect motion direction.</a:t>
            </a:r>
          </a:p>
        </p:txBody>
      </p:sp>
      <p:sp>
        <p:nvSpPr>
          <p:cNvPr id="7" name="Rounded Rectangle 6"/>
          <p:cNvSpPr/>
          <p:nvPr/>
        </p:nvSpPr>
        <p:spPr>
          <a:xfrm>
            <a:off x="548640" y="3785616"/>
            <a:ext cx="11094415" cy="1517904"/>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Direction-Selective Wiring (Complex Cells)</a:t>
            </a:r>
          </a:p>
          <a:p>
            <a:pPr algn="l">
              <a:spcBef>
                <a:spcPts val="200"/>
              </a:spcBef>
            </a:pPr>
            <a:r>
              <a:rPr sz="1400">
                <a:solidFill>
                  <a:srgbClr val="1E293B"/>
                </a:solidFill>
                <a:latin typeface="Calibri"/>
              </a:rPr>
              <a:t>A wiring scheme in which inputs from simple cells responding to sequential positions reach a complex cell with carefully timed delays (via differences in axon length, diameter, or myelination) so that a line moving in one direction causes all inputs to arrive simultaneously and sum, while movement in the opposite direction causes them to arrive out of phase and fail to sum.</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13</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Vision: LGN, visual cortex, feature detection &amp; critical-period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24–27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Axon Conduction Delay Mechanisms</a:t>
            </a:r>
          </a:p>
          <a:p>
            <a:pPr algn="l">
              <a:spcBef>
                <a:spcPts val="200"/>
              </a:spcBef>
            </a:pPr>
            <a:r>
              <a:rPr sz="1400">
                <a:solidFill>
                  <a:srgbClr val="1E293B"/>
                </a:solidFill>
                <a:latin typeface="Calibri"/>
              </a:rPr>
              <a:t>Ways the nervous system can control how quickly a signal travels down an axon, including varying axon length, axon diameter (caliber), and degree of myelination, used to precisely time inputs converging on downstream neurons like complex cells.</a:t>
            </a:r>
          </a:p>
        </p:txBody>
      </p:sp>
      <p:sp>
        <p:nvSpPr>
          <p:cNvPr id="6" name="Rounded Rectangle 5"/>
          <p:cNvSpPr/>
          <p:nvPr/>
        </p:nvSpPr>
        <p:spPr>
          <a:xfrm>
            <a:off x="548640" y="2578608"/>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Hierarchical Model of Visual Processing</a:t>
            </a:r>
          </a:p>
          <a:p>
            <a:pPr algn="l">
              <a:spcBef>
                <a:spcPts val="200"/>
              </a:spcBef>
            </a:pPr>
            <a:r>
              <a:rPr sz="1400">
                <a:solidFill>
                  <a:srgbClr val="1E293B"/>
                </a:solidFill>
                <a:latin typeface="Calibri"/>
              </a:rPr>
              <a:t>The concept that visual information passes through successive processing stages (photoreceptors to bipolar cells to ganglion cells to LGN relay cells to simple cells to complex cells and beyond), with each stage extracting progressively more complex features from a progressively smaller number of more specialized cells.</a:t>
            </a:r>
          </a:p>
        </p:txBody>
      </p:sp>
      <p:sp>
        <p:nvSpPr>
          <p:cNvPr id="7" name="Rounded Rectangle 6"/>
          <p:cNvSpPr/>
          <p:nvPr/>
        </p:nvSpPr>
        <p:spPr>
          <a:xfrm>
            <a:off x="548640" y="399592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Feature Extraction</a:t>
            </a:r>
          </a:p>
          <a:p>
            <a:pPr algn="l">
              <a:spcBef>
                <a:spcPts val="200"/>
              </a:spcBef>
            </a:pPr>
            <a:r>
              <a:rPr sz="1400">
                <a:solidFill>
                  <a:srgbClr val="1E293B"/>
                </a:solidFill>
                <a:latin typeface="Calibri"/>
              </a:rPr>
              <a:t>The general process by which the visual system (and other sensory systems) progressively distills raw sensory input into meaningful, abstracted information such as edges, motion, shapes, and eventually objects or faces.</a:t>
            </a:r>
          </a:p>
        </p:txBody>
      </p:sp>
      <p:sp>
        <p:nvSpPr>
          <p:cNvPr id="8" name="Rounded Rectangle 7"/>
          <p:cNvSpPr/>
          <p:nvPr/>
        </p:nvSpPr>
        <p:spPr>
          <a:xfrm>
            <a:off x="548640" y="520293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Hand-Selective Neurons (Monkey Visual Cortex)</a:t>
            </a:r>
          </a:p>
          <a:p>
            <a:pPr algn="l">
              <a:spcBef>
                <a:spcPts val="200"/>
              </a:spcBef>
            </a:pPr>
            <a:r>
              <a:rPr sz="1400">
                <a:solidFill>
                  <a:srgbClr val="1E293B"/>
                </a:solidFill>
                <a:latin typeface="Calibri"/>
              </a:rPr>
              <a:t>An anecdote describing neurons in monkey visual cortex that fired specifically to the sight of a moving hand shape, illustrating that higher visual areas can be tuned to complex, ecologically relevant stimuli rather than simple lines or spots.</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13</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Vision: LGN, visual cortex, feature detection &amp; critical-period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28–31 of 50</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Fusiform Gyrus</a:t>
            </a:r>
          </a:p>
          <a:p>
            <a:pPr algn="l">
              <a:spcBef>
                <a:spcPts val="200"/>
              </a:spcBef>
            </a:pPr>
            <a:r>
              <a:rPr sz="1400">
                <a:solidFill>
                  <a:srgbClr val="1E293B"/>
                </a:solidFill>
                <a:latin typeface="Calibri"/>
              </a:rPr>
              <a:t>A region located in the inferior temporal lobe that is specialized for facial recognition, allowing rapid identification of faces and individual identities from visual input.</a:t>
            </a:r>
          </a:p>
        </p:txBody>
      </p:sp>
      <p:sp>
        <p:nvSpPr>
          <p:cNvPr id="6" name="Rounded Rectangle 5"/>
          <p:cNvSpPr/>
          <p:nvPr/>
        </p:nvSpPr>
        <p:spPr>
          <a:xfrm>
            <a:off x="548640" y="236829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Face Pareidolia</a:t>
            </a:r>
          </a:p>
          <a:p>
            <a:pPr algn="l">
              <a:spcBef>
                <a:spcPts val="200"/>
              </a:spcBef>
            </a:pPr>
            <a:r>
              <a:rPr sz="1400">
                <a:solidFill>
                  <a:srgbClr val="1E293B"/>
                </a:solidFill>
                <a:latin typeface="Calibri"/>
              </a:rPr>
              <a:t>The tendency of the facial recognition system (including the fusiform gyrus) to perceive faces in ambiguous or inverted images, even when no face is actually present, as illustrated by the famous 'face on a food item' anecdotes.</a:t>
            </a:r>
          </a:p>
        </p:txBody>
      </p:sp>
      <p:sp>
        <p:nvSpPr>
          <p:cNvPr id="7" name="Rounded Rectangle 6"/>
          <p:cNvSpPr/>
          <p:nvPr/>
        </p:nvSpPr>
        <p:spPr>
          <a:xfrm>
            <a:off x="548640" y="357530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Face Inversion Effect</a:t>
            </a:r>
          </a:p>
          <a:p>
            <a:pPr algn="l">
              <a:spcBef>
                <a:spcPts val="200"/>
              </a:spcBef>
            </a:pPr>
            <a:r>
              <a:rPr sz="1400">
                <a:solidFill>
                  <a:srgbClr val="1E293B"/>
                </a:solidFill>
                <a:latin typeface="Calibri"/>
              </a:rPr>
              <a:t>The phenomenon in which flipping a face image upside down dramatically impairs the ability to recognize it normally, demonstrating that facial recognition relies on specialized, orientation-sensitive processing rather than generic shape perception.</a:t>
            </a:r>
          </a:p>
        </p:txBody>
      </p:sp>
      <p:sp>
        <p:nvSpPr>
          <p:cNvPr id="8" name="Rounded Rectangle 7"/>
          <p:cNvSpPr/>
          <p:nvPr/>
        </p:nvSpPr>
        <p:spPr>
          <a:xfrm>
            <a:off x="548640" y="4782312"/>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Magnocellular Pathway (Cortical)</a:t>
            </a:r>
          </a:p>
          <a:p>
            <a:pPr algn="l">
              <a:spcBef>
                <a:spcPts val="200"/>
              </a:spcBef>
            </a:pPr>
            <a:r>
              <a:rPr sz="1400">
                <a:solidFill>
                  <a:srgbClr val="1E293B"/>
                </a:solidFill>
                <a:latin typeface="Calibri"/>
              </a:rPr>
              <a:t>One of the major visual processing streams leaving the primary visual cortex, specialized for extracting motion information and feeding into brain areas involved in planning motor responses to moving stimuli.</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13</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Vision: LGN, visual cortex, feature detection &amp; critical-period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32–35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Parvocellular Pathway (Cortical)</a:t>
            </a:r>
          </a:p>
          <a:p>
            <a:pPr algn="l">
              <a:spcBef>
                <a:spcPts val="200"/>
              </a:spcBef>
            </a:pPr>
            <a:r>
              <a:rPr sz="1400">
                <a:solidFill>
                  <a:srgbClr val="1E293B"/>
                </a:solidFill>
                <a:latin typeface="Calibri"/>
              </a:rPr>
              <a:t>One of the major visual processing streams leaving the primary visual cortex, specialized for extracting fine spatial detail and complex shape information, projecting toward the temporal lobe.</a:t>
            </a:r>
          </a:p>
        </p:txBody>
      </p:sp>
      <p:sp>
        <p:nvSpPr>
          <p:cNvPr id="6" name="Rounded Rectangle 5"/>
          <p:cNvSpPr/>
          <p:nvPr/>
        </p:nvSpPr>
        <p:spPr>
          <a:xfrm>
            <a:off x="548640" y="257860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Mixed (Blob) Pathway</a:t>
            </a:r>
          </a:p>
          <a:p>
            <a:pPr algn="l">
              <a:spcBef>
                <a:spcPts val="200"/>
              </a:spcBef>
            </a:pPr>
            <a:r>
              <a:rPr sz="1400">
                <a:solidFill>
                  <a:srgbClr val="1E293B"/>
                </a:solidFill>
                <a:latin typeface="Calibri"/>
              </a:rPr>
              <a:t>A third visual processing stream, carrying combined information including color and brightness, that projects into the temporal lobe alongside the magnocellular and parvocellular pathways.</a:t>
            </a:r>
          </a:p>
        </p:txBody>
      </p:sp>
      <p:sp>
        <p:nvSpPr>
          <p:cNvPr id="7" name="Rounded Rectangle 6"/>
          <p:cNvSpPr/>
          <p:nvPr/>
        </p:nvSpPr>
        <p:spPr>
          <a:xfrm>
            <a:off x="548640" y="357530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Ventral and Dorsal Visual Streams</a:t>
            </a:r>
          </a:p>
          <a:p>
            <a:pPr algn="l">
              <a:spcBef>
                <a:spcPts val="200"/>
              </a:spcBef>
            </a:pPr>
            <a:r>
              <a:rPr sz="1400">
                <a:solidFill>
                  <a:srgbClr val="1E293B"/>
                </a:solidFill>
                <a:latin typeface="Calibri"/>
              </a:rPr>
              <a:t>The broader organization in which visual information extracted in the occipital cortex is distributed further into the parietal cortex (motion/spatial processing, dorsal stream) and temporal cortex (object/shape/color processing, ventral stream).</a:t>
            </a:r>
          </a:p>
        </p:txBody>
      </p:sp>
      <p:sp>
        <p:nvSpPr>
          <p:cNvPr id="8" name="Rounded Rectangle 7"/>
          <p:cNvSpPr/>
          <p:nvPr/>
        </p:nvSpPr>
        <p:spPr>
          <a:xfrm>
            <a:off x="548640" y="4782312"/>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Visual System as a Developmental Model</a:t>
            </a:r>
          </a:p>
          <a:p>
            <a:pPr algn="l">
              <a:spcBef>
                <a:spcPts val="200"/>
              </a:spcBef>
            </a:pPr>
            <a:r>
              <a:rPr sz="1400">
                <a:solidFill>
                  <a:srgbClr val="1E293B"/>
                </a:solidFill>
                <a:latin typeface="Calibri"/>
              </a:rPr>
              <a:t>The idea that researchers favor the visual system for studying brain development because its highly ordered, point-to-point retinotopic maps and well-defined pathways make it relatively easy to trace how neural wiring forms and depends on experience.</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13</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Vision: LGN, visual cortex, feature detection &amp; critical-period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36–39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Activity-Dependent Synaptic Strengthening</a:t>
            </a:r>
          </a:p>
          <a:p>
            <a:pPr algn="l">
              <a:spcBef>
                <a:spcPts val="200"/>
              </a:spcBef>
            </a:pPr>
            <a:r>
              <a:rPr sz="1400">
                <a:solidFill>
                  <a:srgbClr val="1E293B"/>
                </a:solidFill>
                <a:latin typeface="Calibri"/>
              </a:rPr>
              <a:t>The principle that when converging inputs are activated together at a target neuron, those synapses are reinforced (consistent with Hebbian-type plasticity), whereas lack of coordinated activity results in weaker or absent connections.</a:t>
            </a:r>
          </a:p>
        </p:txBody>
      </p:sp>
      <p:sp>
        <p:nvSpPr>
          <p:cNvPr id="6" name="Rounded Rectangle 5"/>
          <p:cNvSpPr/>
          <p:nvPr/>
        </p:nvSpPr>
        <p:spPr>
          <a:xfrm>
            <a:off x="548640" y="257860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Astigmatism</a:t>
            </a:r>
          </a:p>
          <a:p>
            <a:pPr algn="l">
              <a:spcBef>
                <a:spcPts val="200"/>
              </a:spcBef>
            </a:pPr>
            <a:r>
              <a:rPr sz="1400">
                <a:solidFill>
                  <a:srgbClr val="1E293B"/>
                </a:solidFill>
                <a:latin typeface="Calibri"/>
              </a:rPr>
              <a:t>A vision condition caused by an irregularly shaped (non-spherical) cornea, which causes light to be imperfectly focused on the retina and can make certain line orientations appear blurrier than others.</a:t>
            </a:r>
          </a:p>
        </p:txBody>
      </p:sp>
      <p:sp>
        <p:nvSpPr>
          <p:cNvPr id="7" name="Rounded Rectangle 6"/>
          <p:cNvSpPr/>
          <p:nvPr/>
        </p:nvSpPr>
        <p:spPr>
          <a:xfrm>
            <a:off x="548640" y="378561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Astigmatism Line-Orientation Test</a:t>
            </a:r>
          </a:p>
          <a:p>
            <a:pPr algn="l">
              <a:spcBef>
                <a:spcPts val="200"/>
              </a:spcBef>
            </a:pPr>
            <a:r>
              <a:rPr sz="1400">
                <a:solidFill>
                  <a:srgbClr val="1E293B"/>
                </a:solidFill>
                <a:latin typeface="Calibri"/>
              </a:rPr>
              <a:t>A clinical test in which a patient views sets of parallel lines at different orientations from a distance and reports when two lines become distinguishable as they move closer, used to detect which orientations are blurred by astigmatism.</a:t>
            </a:r>
          </a:p>
        </p:txBody>
      </p:sp>
      <p:sp>
        <p:nvSpPr>
          <p:cNvPr id="8" name="Rounded Rectangle 7"/>
          <p:cNvSpPr/>
          <p:nvPr/>
        </p:nvSpPr>
        <p:spPr>
          <a:xfrm>
            <a:off x="548640" y="4992624"/>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Goggle-Rearing Kitten Experiment</a:t>
            </a:r>
          </a:p>
          <a:p>
            <a:pPr algn="l">
              <a:spcBef>
                <a:spcPts val="200"/>
              </a:spcBef>
            </a:pPr>
            <a:r>
              <a:rPr sz="1400">
                <a:solidFill>
                  <a:srgbClr val="1E293B"/>
                </a:solidFill>
                <a:latin typeface="Calibri"/>
              </a:rPr>
              <a:t>A classic developmental study in which kittens were raised wearing goggles that allowed one eye to see only vertical lines and the other eye to see only horizontal lines; as adults, cortical neurons had developed to respond almost exclusively to the orientation each eye had experienced, demonstrating that early visual experience shapes cortical wiring.</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13</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Vision: LGN, visual cortex, feature detection &amp; critical-period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40–43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Critical Period of Visual Development</a:t>
            </a:r>
          </a:p>
          <a:p>
            <a:pPr algn="l">
              <a:spcBef>
                <a:spcPts val="200"/>
              </a:spcBef>
            </a:pPr>
            <a:r>
              <a:rPr sz="1400">
                <a:solidFill>
                  <a:srgbClr val="1E293B"/>
                </a:solidFill>
                <a:latin typeface="Calibri"/>
              </a:rPr>
              <a:t>A limited early developmental window during which visual experience is required to properly wire orientation-selective neurons in the visual cortex; after this window closes, missing experience (e.g., exposure to certain line orientations) cannot be fully compensated for later.</a:t>
            </a:r>
          </a:p>
        </p:txBody>
      </p:sp>
      <p:sp>
        <p:nvSpPr>
          <p:cNvPr id="6" name="Rounded Rectangle 5"/>
          <p:cNvSpPr/>
          <p:nvPr/>
        </p:nvSpPr>
        <p:spPr>
          <a:xfrm>
            <a:off x="548640" y="2578608"/>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Uncorrected Astigmatism and Adult Deficits</a:t>
            </a:r>
          </a:p>
          <a:p>
            <a:pPr algn="l">
              <a:spcBef>
                <a:spcPts val="200"/>
              </a:spcBef>
            </a:pPr>
            <a:r>
              <a:rPr sz="1400">
                <a:solidFill>
                  <a:srgbClr val="1E293B"/>
                </a:solidFill>
                <a:latin typeface="Calibri"/>
              </a:rPr>
              <a:t>Human studies showed that adults with severe untreated astigmatism since early life, even after their vision was later perfectly corrected with lenses, still could not perceive certain line orientations normally, demonstrating a lasting developmental deficit in cortical processing despite a normally functioning retina.</a:t>
            </a:r>
          </a:p>
        </p:txBody>
      </p:sp>
      <p:sp>
        <p:nvSpPr>
          <p:cNvPr id="7" name="Rounded Rectangle 6"/>
          <p:cNvSpPr/>
          <p:nvPr/>
        </p:nvSpPr>
        <p:spPr>
          <a:xfrm>
            <a:off x="548640" y="399592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Experience-Dependent Plasticity</a:t>
            </a:r>
          </a:p>
          <a:p>
            <a:pPr algn="l">
              <a:spcBef>
                <a:spcPts val="200"/>
              </a:spcBef>
            </a:pPr>
            <a:r>
              <a:rPr sz="1400">
                <a:solidFill>
                  <a:srgbClr val="1E293B"/>
                </a:solidFill>
                <a:latin typeface="Calibri"/>
              </a:rPr>
              <a:t>The broader principle, illustrated by both the kitten and human astigmatism studies, that early sensory experience is necessary to properly establish the neural circuits that extract and represent specific stimulus features.</a:t>
            </a:r>
          </a:p>
        </p:txBody>
      </p:sp>
      <p:sp>
        <p:nvSpPr>
          <p:cNvPr id="8" name="Rounded Rectangle 7"/>
          <p:cNvSpPr/>
          <p:nvPr/>
        </p:nvSpPr>
        <p:spPr>
          <a:xfrm>
            <a:off x="548640" y="520293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Connectomics</a:t>
            </a:r>
          </a:p>
          <a:p>
            <a:pPr algn="l">
              <a:spcBef>
                <a:spcPts val="200"/>
              </a:spcBef>
            </a:pPr>
            <a:r>
              <a:rPr sz="1400">
                <a:solidFill>
                  <a:srgbClr val="1E293B"/>
                </a:solidFill>
                <a:latin typeface="Calibri"/>
              </a:rPr>
              <a:t>A research approach that aims to map the complete wiring diagram (all neurons and their synaptic connections) of a piece of neural tissue, used to gain detailed insight into how circuits like motion detection are physically organized.</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13</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Vision: LGN, visual cortex, feature detection &amp; critical-period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44–47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Electron Microscopy Reconstruction of Neural Tissue</a:t>
            </a:r>
          </a:p>
          <a:p>
            <a:pPr algn="l">
              <a:spcBef>
                <a:spcPts val="200"/>
              </a:spcBef>
            </a:pPr>
            <a:r>
              <a:rPr sz="1400">
                <a:solidFill>
                  <a:srgbClr val="1E293B"/>
                </a:solidFill>
                <a:latin typeface="Calibri"/>
              </a:rPr>
              <a:t>A technique in which thin tissue slices are imaged with an electron microscope and then digitally reconstructed, with computer algorithms and large-scale human tracing used to rebuild the three-dimensional shapes and connections of individual neurons.</a:t>
            </a:r>
          </a:p>
        </p:txBody>
      </p:sp>
      <p:sp>
        <p:nvSpPr>
          <p:cNvPr id="6" name="Rounded Rectangle 5"/>
          <p:cNvSpPr/>
          <p:nvPr/>
        </p:nvSpPr>
        <p:spPr>
          <a:xfrm>
            <a:off x="548640" y="257860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T4 and T5 Neurons (Fly Visual System)</a:t>
            </a:r>
          </a:p>
          <a:p>
            <a:pPr algn="l">
              <a:spcBef>
                <a:spcPts val="200"/>
              </a:spcBef>
            </a:pPr>
            <a:r>
              <a:rPr sz="1400">
                <a:solidFill>
                  <a:srgbClr val="1E293B"/>
                </a:solidFill>
                <a:latin typeface="Calibri"/>
              </a:rPr>
              <a:t>Downstream motion-processing neurons in the fruit fly visual system, found to be divided into four subpopulations, each tuned to detect motion in one of the four cardinal directions (up, down, left, right).</a:t>
            </a:r>
          </a:p>
        </p:txBody>
      </p:sp>
      <p:sp>
        <p:nvSpPr>
          <p:cNvPr id="7" name="Rounded Rectangle 6"/>
          <p:cNvSpPr/>
          <p:nvPr/>
        </p:nvSpPr>
        <p:spPr>
          <a:xfrm>
            <a:off x="548640" y="378561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Motion Detection Circuit (Fly Visual System)</a:t>
            </a:r>
          </a:p>
          <a:p>
            <a:pPr algn="l">
              <a:spcBef>
                <a:spcPts val="200"/>
              </a:spcBef>
            </a:pPr>
            <a:r>
              <a:rPr sz="1400">
                <a:solidFill>
                  <a:srgbClr val="1E293B"/>
                </a:solidFill>
                <a:latin typeface="Calibri"/>
              </a:rPr>
              <a:t>A neural circuit, mapped through connectomics and confirmed with activity imaging, that explains how the fly brain computes the direction of visual motion using precisely wired connections among retinal and downstream neurons.</a:t>
            </a:r>
          </a:p>
        </p:txBody>
      </p:sp>
      <p:sp>
        <p:nvSpPr>
          <p:cNvPr id="8" name="Rounded Rectangle 7"/>
          <p:cNvSpPr/>
          <p:nvPr/>
        </p:nvSpPr>
        <p:spPr>
          <a:xfrm>
            <a:off x="548640" y="499262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Center-Surround Organization (Review Context)</a:t>
            </a:r>
          </a:p>
          <a:p>
            <a:pPr algn="l">
              <a:spcBef>
                <a:spcPts val="200"/>
              </a:spcBef>
            </a:pPr>
            <a:r>
              <a:rPr sz="1400">
                <a:solidFill>
                  <a:srgbClr val="1E293B"/>
                </a:solidFill>
                <a:latin typeface="Calibri"/>
              </a:rPr>
              <a:t>An organizational principle, carried over from the retina into the LGN, in which a stimulus directly over a cell's receptive field produces one response (e.g., excitation) while the same stimulus just outside that field produces the opposite response (e.g., inhibition).</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13</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Vision: LGN, visual cortex, feature detection &amp; critical-period plasticity</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48–50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Optic Chiasm (Review Context)</a:t>
            </a:r>
          </a:p>
          <a:p>
            <a:pPr algn="l">
              <a:spcBef>
                <a:spcPts val="200"/>
              </a:spcBef>
            </a:pPr>
            <a:r>
              <a:rPr sz="1400">
                <a:solidFill>
                  <a:srgbClr val="1E293B"/>
                </a:solidFill>
                <a:latin typeface="Calibri"/>
              </a:rPr>
              <a:t>The point where axons from each retina partially cross, so that information from the left visual field is routed to the right side of the brain and vice versa, a principle carried through to the LGN's layered organization.</a:t>
            </a:r>
          </a:p>
        </p:txBody>
      </p:sp>
      <p:sp>
        <p:nvSpPr>
          <p:cNvPr id="6" name="Rounded Rectangle 5"/>
          <p:cNvSpPr/>
          <p:nvPr/>
        </p:nvSpPr>
        <p:spPr>
          <a:xfrm>
            <a:off x="548640" y="257860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Cat LGN Model</a:t>
            </a:r>
          </a:p>
          <a:p>
            <a:pPr algn="l">
              <a:spcBef>
                <a:spcPts val="200"/>
              </a:spcBef>
            </a:pPr>
            <a:r>
              <a:rPr sz="1400">
                <a:solidFill>
                  <a:srgbClr val="1E293B"/>
                </a:solidFill>
                <a:latin typeface="Calibri"/>
              </a:rPr>
              <a:t>A commonly used experimental model showing a clear six-layered, retinotopically organized lateral geniculate nucleus, used by researchers to study how visual connections are precisely wired during development.</a:t>
            </a:r>
          </a:p>
        </p:txBody>
      </p:sp>
      <p:sp>
        <p:nvSpPr>
          <p:cNvPr id="7" name="Rounded Rectangle 6"/>
          <p:cNvSpPr/>
          <p:nvPr/>
        </p:nvSpPr>
        <p:spPr>
          <a:xfrm>
            <a:off x="548640" y="378561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Topographic Mapping Principle</a:t>
            </a:r>
          </a:p>
          <a:p>
            <a:pPr algn="l">
              <a:spcBef>
                <a:spcPts val="200"/>
              </a:spcBef>
            </a:pPr>
            <a:r>
              <a:rPr sz="1400">
                <a:solidFill>
                  <a:srgbClr val="1E293B"/>
                </a:solidFill>
                <a:latin typeface="Calibri"/>
              </a:rPr>
              <a:t>The lawful developmental pattern in which retinal ganglion cell axons grow to connect with precisely corresponding locations in their target structures (like the LGN), preserving spatial order from retina to brain.</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1E293B"/>
        </a:solidFill>
        <a:effectLst/>
      </p:bgPr>
    </p:bg>
    <p:spTree>
      <p:nvGrpSpPr>
        <p:cNvPr id="1" name=""/>
        <p:cNvGrpSpPr/>
        <p:nvPr/>
      </p:nvGrpSpPr>
      <p:grpSpPr/>
      <p:sp>
        <p:nvSpPr>
          <p:cNvPr id="2" name="TextBox 1"/>
          <p:cNvSpPr txBox="1"/>
          <p:nvPr/>
        </p:nvSpPr>
        <p:spPr>
          <a:xfrm>
            <a:off x="914400" y="1920240"/>
            <a:ext cx="10360152" cy="457200"/>
          </a:xfrm>
          <a:prstGeom prst="rect">
            <a:avLst/>
          </a:prstGeom>
          <a:noFill/>
        </p:spPr>
        <p:txBody>
          <a:bodyPr wrap="square" lIns="0" rIns="0" tIns="0" bIns="0">
            <a:spAutoFit/>
          </a:bodyPr>
          <a:lstStyle/>
          <a:p>
            <a:pPr algn="ctr"/>
            <a:r>
              <a:rPr sz="1600" b="1" i="0">
                <a:solidFill>
                  <a:srgbClr val="93C5FD"/>
                </a:solidFill>
                <a:latin typeface="Calibri"/>
              </a:rPr>
              <a:t>SECTION</a:t>
            </a:r>
          </a:p>
        </p:txBody>
      </p:sp>
      <p:sp>
        <p:nvSpPr>
          <p:cNvPr id="3" name="TextBox 2"/>
          <p:cNvSpPr txBox="1"/>
          <p:nvPr/>
        </p:nvSpPr>
        <p:spPr>
          <a:xfrm>
            <a:off x="914400" y="2423160"/>
            <a:ext cx="10360152" cy="1005840"/>
          </a:xfrm>
          <a:prstGeom prst="rect">
            <a:avLst/>
          </a:prstGeom>
          <a:noFill/>
        </p:spPr>
        <p:txBody>
          <a:bodyPr wrap="square" lIns="0" rIns="0" tIns="0" bIns="0">
            <a:spAutoFit/>
          </a:bodyPr>
          <a:lstStyle/>
          <a:p>
            <a:pPr algn="ctr"/>
            <a:r>
              <a:rPr sz="5400" b="1" i="0">
                <a:solidFill>
                  <a:srgbClr val="FFFFFF"/>
                </a:solidFill>
                <a:latin typeface="Cambria"/>
              </a:rPr>
              <a:t>Lecture 14</a:t>
            </a:r>
          </a:p>
        </p:txBody>
      </p:sp>
      <p:sp>
        <p:nvSpPr>
          <p:cNvPr id="4" name="TextBox 3"/>
          <p:cNvSpPr txBox="1"/>
          <p:nvPr/>
        </p:nvSpPr>
        <p:spPr>
          <a:xfrm>
            <a:off x="1188720" y="3520440"/>
            <a:ext cx="9811512" cy="914400"/>
          </a:xfrm>
          <a:prstGeom prst="rect">
            <a:avLst/>
          </a:prstGeom>
          <a:noFill/>
        </p:spPr>
        <p:txBody>
          <a:bodyPr wrap="square" lIns="0" rIns="0" tIns="0" bIns="0">
            <a:spAutoFit/>
          </a:bodyPr>
          <a:lstStyle/>
          <a:p>
            <a:pPr algn="ctr">
              <a:lnSpc>
                <a:spcPct val="120000"/>
              </a:lnSpc>
            </a:pPr>
            <a:r>
              <a:rPr sz="2000" b="0" i="0">
                <a:solidFill>
                  <a:srgbClr val="BFDBFE"/>
                </a:solidFill>
                <a:latin typeface="Calibri"/>
              </a:rPr>
              <a:t>Audition: sound, the ear, the cochlea &amp; pitch coding</a:t>
            </a:r>
          </a:p>
        </p:txBody>
      </p:sp>
      <p:sp>
        <p:nvSpPr>
          <p:cNvPr id="5" name="TextBox 4"/>
          <p:cNvSpPr txBox="1"/>
          <p:nvPr/>
        </p:nvSpPr>
        <p:spPr>
          <a:xfrm>
            <a:off x="914400" y="4663440"/>
            <a:ext cx="10360152" cy="365760"/>
          </a:xfrm>
          <a:prstGeom prst="rect">
            <a:avLst/>
          </a:prstGeom>
          <a:noFill/>
        </p:spPr>
        <p:txBody>
          <a:bodyPr wrap="square" lIns="0" rIns="0" tIns="0" bIns="0">
            <a:spAutoFit/>
          </a:bodyPr>
          <a:lstStyle/>
          <a:p>
            <a:pPr algn="ctr"/>
            <a:r>
              <a:rPr sz="1300" b="0" i="0">
                <a:solidFill>
                  <a:srgbClr val="64748B"/>
                </a:solidFill>
                <a:latin typeface="Calibri"/>
              </a:rPr>
              <a:t>48 terms</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14</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Audition: sound, the ear, the cochlea &amp; pitch coding</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1–5 of 48</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Frequency</a:t>
            </a:r>
          </a:p>
          <a:p>
            <a:pPr algn="l">
              <a:spcBef>
                <a:spcPts val="200"/>
              </a:spcBef>
            </a:pPr>
            <a:r>
              <a:rPr sz="1400">
                <a:solidFill>
                  <a:srgbClr val="1E293B"/>
                </a:solidFill>
                <a:latin typeface="Calibri"/>
              </a:rPr>
              <a:t>The number of sound pressure oscillations that pass a given point per unit of time, measured in Hertz; this is what we perceive as the pitch of a sound (low tone versus high tone).</a:t>
            </a:r>
          </a:p>
        </p:txBody>
      </p:sp>
      <p:sp>
        <p:nvSpPr>
          <p:cNvPr id="6" name="Rounded Rectangle 5"/>
          <p:cNvSpPr/>
          <p:nvPr/>
        </p:nvSpPr>
        <p:spPr>
          <a:xfrm>
            <a:off x="548640" y="236829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Hertz (Hz)</a:t>
            </a:r>
          </a:p>
          <a:p>
            <a:pPr algn="l">
              <a:spcBef>
                <a:spcPts val="200"/>
              </a:spcBef>
            </a:pPr>
            <a:r>
              <a:rPr sz="1400">
                <a:solidFill>
                  <a:srgbClr val="1E293B"/>
                </a:solidFill>
                <a:latin typeface="Calibri"/>
              </a:rPr>
              <a:t>The unit used to measure frequency, equal to one oscillation (cycle) per second; for example, 100 Hz means 100 pressure wave cycles occur every second.</a:t>
            </a:r>
          </a:p>
        </p:txBody>
      </p:sp>
      <p:sp>
        <p:nvSpPr>
          <p:cNvPr id="7" name="Rounded Rectangle 6"/>
          <p:cNvSpPr/>
          <p:nvPr/>
        </p:nvSpPr>
        <p:spPr>
          <a:xfrm>
            <a:off x="548640" y="3364991"/>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Kilohertz (kHz)</a:t>
            </a:r>
          </a:p>
          <a:p>
            <a:pPr algn="l">
              <a:spcBef>
                <a:spcPts val="200"/>
              </a:spcBef>
            </a:pPr>
            <a:r>
              <a:rPr sz="1400">
                <a:solidFill>
                  <a:srgbClr val="1E293B"/>
                </a:solidFill>
                <a:latin typeface="Calibri"/>
              </a:rPr>
              <a:t>A unit equal to 1,000 Hertz, used because audible sound frequencies span a wide range, from about 20 Hz up to roughly 20 kHz in humans with optimal hearing.</a:t>
            </a:r>
          </a:p>
        </p:txBody>
      </p:sp>
      <p:sp>
        <p:nvSpPr>
          <p:cNvPr id="8" name="Rounded Rectangle 7"/>
          <p:cNvSpPr/>
          <p:nvPr/>
        </p:nvSpPr>
        <p:spPr>
          <a:xfrm>
            <a:off x="548640" y="436168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Amplitude</a:t>
            </a:r>
          </a:p>
          <a:p>
            <a:pPr algn="l">
              <a:spcBef>
                <a:spcPts val="200"/>
              </a:spcBef>
            </a:pPr>
            <a:r>
              <a:rPr sz="1400">
                <a:solidFill>
                  <a:srgbClr val="1E293B"/>
                </a:solidFill>
                <a:latin typeface="Calibri"/>
              </a:rPr>
              <a:t>How tall or short a sound wave is, which corresponds to how loud or quiet a sound seems to a listener; amplitude is measured using decibels.</a:t>
            </a:r>
          </a:p>
        </p:txBody>
      </p:sp>
      <p:sp>
        <p:nvSpPr>
          <p:cNvPr id="9" name="Rounded Rectangle 8"/>
          <p:cNvSpPr/>
          <p:nvPr/>
        </p:nvSpPr>
        <p:spPr>
          <a:xfrm>
            <a:off x="548640" y="5358383"/>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Decibel (dB)</a:t>
            </a:r>
          </a:p>
          <a:p>
            <a:pPr algn="l">
              <a:spcBef>
                <a:spcPts val="200"/>
              </a:spcBef>
            </a:pPr>
            <a:r>
              <a:rPr sz="1400">
                <a:solidFill>
                  <a:srgbClr val="1E293B"/>
                </a:solidFill>
                <a:latin typeface="Calibri"/>
              </a:rPr>
              <a:t>The unit used to measure the loudness (amplitude) of a sound, on a scale starting at 0 dB (the absolute threshold of hearing).</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14</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Audition: sound, the ear, the cochlea &amp; pitch coding</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6–9 of 48</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Pitch</a:t>
            </a:r>
          </a:p>
          <a:p>
            <a:pPr algn="l">
              <a:spcBef>
                <a:spcPts val="200"/>
              </a:spcBef>
            </a:pPr>
            <a:r>
              <a:rPr sz="1400">
                <a:solidFill>
                  <a:srgbClr val="1E293B"/>
                </a:solidFill>
                <a:latin typeface="Calibri"/>
              </a:rPr>
              <a:t>The perceptual quality of a sound corresponding to its frequency; higher frequency waveforms are heard as higher-pitched tones and lower frequency waveforms as lower-pitched tones.</a:t>
            </a:r>
          </a:p>
        </p:txBody>
      </p:sp>
      <p:sp>
        <p:nvSpPr>
          <p:cNvPr id="6" name="Rounded Rectangle 5"/>
          <p:cNvSpPr/>
          <p:nvPr/>
        </p:nvSpPr>
        <p:spPr>
          <a:xfrm>
            <a:off x="548640" y="236829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Loudness</a:t>
            </a:r>
          </a:p>
          <a:p>
            <a:pPr algn="l">
              <a:spcBef>
                <a:spcPts val="200"/>
              </a:spcBef>
            </a:pPr>
            <a:r>
              <a:rPr sz="1400">
                <a:solidFill>
                  <a:srgbClr val="1E293B"/>
                </a:solidFill>
                <a:latin typeface="Calibri"/>
              </a:rPr>
              <a:t>The perceptual quality of a sound corresponding to its amplitude (wave height); it is measured objectively in decibels.</a:t>
            </a:r>
          </a:p>
        </p:txBody>
      </p:sp>
      <p:sp>
        <p:nvSpPr>
          <p:cNvPr id="7" name="Rounded Rectangle 6"/>
          <p:cNvSpPr/>
          <p:nvPr/>
        </p:nvSpPr>
        <p:spPr>
          <a:xfrm>
            <a:off x="548640" y="3364991"/>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Timbre</a:t>
            </a:r>
          </a:p>
          <a:p>
            <a:pPr algn="l">
              <a:spcBef>
                <a:spcPts val="200"/>
              </a:spcBef>
            </a:pPr>
            <a:r>
              <a:rPr sz="1400">
                <a:solidFill>
                  <a:srgbClr val="1E293B"/>
                </a:solidFill>
                <a:latin typeface="Calibri"/>
              </a:rPr>
              <a:t>The characteristic quality or 'flavor' of a note produced by the combination of harmonics layered on top of its fundamental frequency, which is why the same note (e.g., concert A) sounds different when played on a piano versus a cello.</a:t>
            </a:r>
          </a:p>
        </p:txBody>
      </p:sp>
      <p:sp>
        <p:nvSpPr>
          <p:cNvPr id="8" name="Rounded Rectangle 7"/>
          <p:cNvSpPr/>
          <p:nvPr/>
        </p:nvSpPr>
        <p:spPr>
          <a:xfrm>
            <a:off x="548640" y="45720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Harmonics</a:t>
            </a:r>
          </a:p>
          <a:p>
            <a:pPr algn="l">
              <a:spcBef>
                <a:spcPts val="200"/>
              </a:spcBef>
            </a:pPr>
            <a:r>
              <a:rPr sz="1400">
                <a:solidFill>
                  <a:srgbClr val="1E293B"/>
                </a:solidFill>
                <a:latin typeface="Calibri"/>
              </a:rPr>
              <a:t>The additional overtones that accompany a fundamental frequency when a real instrument produces a note; different combinations of harmonics give each instrument its unique timbre.</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14</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Audition: sound, the ear, the cochlea &amp; pitch coding</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10–13 of 48</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Logarithmic Scale of Decibels</a:t>
            </a:r>
          </a:p>
          <a:p>
            <a:pPr algn="l">
              <a:spcBef>
                <a:spcPts val="200"/>
              </a:spcBef>
            </a:pPr>
            <a:r>
              <a:rPr sz="1400">
                <a:solidFill>
                  <a:srgbClr val="1E293B"/>
                </a:solidFill>
                <a:latin typeface="Calibri"/>
              </a:rPr>
              <a:t>The decibel scale is not simply additive; for example, doubling the number of identical sound sources in a room does not double the decibel level, but instead causes only a modest increase (e.g., from 60 dB to about 64 dB).</a:t>
            </a:r>
          </a:p>
        </p:txBody>
      </p:sp>
      <p:sp>
        <p:nvSpPr>
          <p:cNvPr id="6" name="Rounded Rectangle 5"/>
          <p:cNvSpPr/>
          <p:nvPr/>
        </p:nvSpPr>
        <p:spPr>
          <a:xfrm>
            <a:off x="548640" y="257860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Absolute Threshold of Hearing (0 dB)</a:t>
            </a:r>
          </a:p>
          <a:p>
            <a:pPr algn="l">
              <a:spcBef>
                <a:spcPts val="200"/>
              </a:spcBef>
            </a:pPr>
            <a:r>
              <a:rPr sz="1400">
                <a:solidFill>
                  <a:srgbClr val="1E293B"/>
                </a:solidFill>
                <a:latin typeface="Calibri"/>
              </a:rPr>
              <a:t>The quietest sound intensity humans can detect, defined as 0 decibels; in a fully soundproof chamber, people become sensitive enough after a period of time to hear internal body sounds like their own heartbeat or blood flow.</a:t>
            </a:r>
          </a:p>
        </p:txBody>
      </p:sp>
      <p:sp>
        <p:nvSpPr>
          <p:cNvPr id="7" name="Rounded Rectangle 6"/>
          <p:cNvSpPr/>
          <p:nvPr/>
        </p:nvSpPr>
        <p:spPr>
          <a:xfrm>
            <a:off x="548640" y="378561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Pain Threshold (120 dB)</a:t>
            </a:r>
          </a:p>
          <a:p>
            <a:pPr algn="l">
              <a:spcBef>
                <a:spcPts val="200"/>
              </a:spcBef>
            </a:pPr>
            <a:r>
              <a:rPr sz="1400">
                <a:solidFill>
                  <a:srgbClr val="1E293B"/>
                </a:solidFill>
                <a:latin typeface="Calibri"/>
              </a:rPr>
              <a:t>The sound intensity level, around 120 decibels, at which sound becomes physically painful to the ears, comparable to standing directly behind a jet engine.</a:t>
            </a:r>
          </a:p>
        </p:txBody>
      </p:sp>
      <p:sp>
        <p:nvSpPr>
          <p:cNvPr id="8" name="Rounded Rectangle 7"/>
          <p:cNvSpPr/>
          <p:nvPr/>
        </p:nvSpPr>
        <p:spPr>
          <a:xfrm>
            <a:off x="548640" y="4782312"/>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Noise-Induced Hearing Loss</a:t>
            </a:r>
          </a:p>
          <a:p>
            <a:pPr algn="l">
              <a:spcBef>
                <a:spcPts val="200"/>
              </a:spcBef>
            </a:pPr>
            <a:r>
              <a:rPr sz="1400">
                <a:solidFill>
                  <a:srgbClr val="1E293B"/>
                </a:solidFill>
                <a:latin typeface="Calibri"/>
              </a:rPr>
              <a:t>Hearing damage caused by repeated exposure to sounds above roughly 90 decibels, such as standing near concert speakers or using headphones/earbuds at excessive volume; this damage accumulates and leads to premature hearing loss.</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14</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Audition: sound, the ear, the cochlea &amp; pitch coding</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14–17 of 48</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Age-Related High-Frequency Hearing Loss (Presbycusis)</a:t>
            </a:r>
          </a:p>
          <a:p>
            <a:pPr algn="l">
              <a:spcBef>
                <a:spcPts val="200"/>
              </a:spcBef>
            </a:pPr>
            <a:r>
              <a:rPr sz="1400">
                <a:solidFill>
                  <a:srgbClr val="1E293B"/>
                </a:solidFill>
                <a:latin typeface="Calibri"/>
              </a:rPr>
              <a:t>The gradual, permanent loss of the ability to hear high- and low-frequency sounds that occurs naturally with aging; high frequencies are typically lost first, which is why older adults (especially men) often struggle to hear higher-pitched voices like those of women and children.</a:t>
            </a:r>
          </a:p>
        </p:txBody>
      </p:sp>
      <p:sp>
        <p:nvSpPr>
          <p:cNvPr id="6" name="Rounded Rectangle 5"/>
          <p:cNvSpPr/>
          <p:nvPr/>
        </p:nvSpPr>
        <p:spPr>
          <a:xfrm>
            <a:off x="548640" y="257860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Audible Range (20 Hz-20,000 Hz)</a:t>
            </a:r>
          </a:p>
          <a:p>
            <a:pPr algn="l">
              <a:spcBef>
                <a:spcPts val="200"/>
              </a:spcBef>
            </a:pPr>
            <a:r>
              <a:rPr sz="1400">
                <a:solidFill>
                  <a:srgbClr val="1E293B"/>
                </a:solidFill>
                <a:latin typeface="Calibri"/>
              </a:rPr>
              <a:t>The normal human range of hearing under ideal conditions, from about 20 Hz at the low end to about 20,000 Hz (20 kHz) at the high end; this range narrows with age, and once frequencies at either extreme are lost, they typically cannot be recovered.</a:t>
            </a:r>
          </a:p>
        </p:txBody>
      </p:sp>
      <p:sp>
        <p:nvSpPr>
          <p:cNvPr id="7" name="Rounded Rectangle 6"/>
          <p:cNvSpPr/>
          <p:nvPr/>
        </p:nvSpPr>
        <p:spPr>
          <a:xfrm>
            <a:off x="548640" y="378561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Pinna (Auricle)</a:t>
            </a:r>
          </a:p>
          <a:p>
            <a:pPr algn="l">
              <a:spcBef>
                <a:spcPts val="200"/>
              </a:spcBef>
            </a:pPr>
            <a:r>
              <a:rPr sz="1400">
                <a:solidFill>
                  <a:srgbClr val="1E293B"/>
                </a:solidFill>
                <a:latin typeface="Calibri"/>
              </a:rPr>
              <a:t>The visible, cartilage-shaped external ear structure that sits on either side of the head; its name comes from the Latin word for 'wings,' and it functions to catch and funnel sound waves and assist with sound localization.</a:t>
            </a:r>
          </a:p>
        </p:txBody>
      </p:sp>
      <p:sp>
        <p:nvSpPr>
          <p:cNvPr id="8" name="Rounded Rectangle 7"/>
          <p:cNvSpPr/>
          <p:nvPr/>
        </p:nvSpPr>
        <p:spPr>
          <a:xfrm>
            <a:off x="548640" y="4992624"/>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External Auditory Meatus (Ear Canal)</a:t>
            </a:r>
          </a:p>
          <a:p>
            <a:pPr algn="l">
              <a:spcBef>
                <a:spcPts val="200"/>
              </a:spcBef>
            </a:pPr>
            <a:r>
              <a:rPr sz="1400">
                <a:solidFill>
                  <a:srgbClr val="1E293B"/>
                </a:solidFill>
                <a:latin typeface="Calibri"/>
              </a:rPr>
              <a:t>The canal running from the pinna into the skull that channels incoming sound waves toward the eardrum.</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14</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Audition: sound, the ear, the cochlea &amp; pitch coding</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18–21 of 48</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Tympanic Membrane (Eardrum)</a:t>
            </a:r>
          </a:p>
          <a:p>
            <a:pPr algn="l">
              <a:spcBef>
                <a:spcPts val="200"/>
              </a:spcBef>
            </a:pPr>
            <a:r>
              <a:rPr sz="1400">
                <a:solidFill>
                  <a:srgbClr val="1E293B"/>
                </a:solidFill>
                <a:latin typeface="Calibri"/>
              </a:rPr>
              <a:t>A thin membrane at the end of the ear canal that vibrates in response to incoming sound pressure at the specific frequency of the sound; despite being easily damaged because it is so thin, it has a remarkable ability to regenerate almost perfectly.</a:t>
            </a:r>
          </a:p>
        </p:txBody>
      </p:sp>
      <p:sp>
        <p:nvSpPr>
          <p:cNvPr id="6" name="Rounded Rectangle 5"/>
          <p:cNvSpPr/>
          <p:nvPr/>
        </p:nvSpPr>
        <p:spPr>
          <a:xfrm>
            <a:off x="548640" y="257860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Middle Ear</a:t>
            </a:r>
          </a:p>
          <a:p>
            <a:pPr algn="l">
              <a:spcBef>
                <a:spcPts val="200"/>
              </a:spcBef>
            </a:pPr>
            <a:r>
              <a:rPr sz="1400">
                <a:solidFill>
                  <a:srgbClr val="1E293B"/>
                </a:solidFill>
                <a:latin typeface="Calibri"/>
              </a:rPr>
              <a:t>The air-filled cavity located between the eardrum and the inner ear that houses the chain of tiny bones (ossicles) responsible for conducting and amplifying sound vibrations toward the cochlea.</a:t>
            </a:r>
          </a:p>
        </p:txBody>
      </p:sp>
      <p:sp>
        <p:nvSpPr>
          <p:cNvPr id="7" name="Rounded Rectangle 6"/>
          <p:cNvSpPr/>
          <p:nvPr/>
        </p:nvSpPr>
        <p:spPr>
          <a:xfrm>
            <a:off x="548640" y="378561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Ossicles</a:t>
            </a:r>
          </a:p>
          <a:p>
            <a:pPr algn="l">
              <a:spcBef>
                <a:spcPts val="200"/>
              </a:spcBef>
            </a:pPr>
            <a:r>
              <a:rPr sz="1400">
                <a:solidFill>
                  <a:srgbClr val="1E293B"/>
                </a:solidFill>
                <a:latin typeface="Calibri"/>
              </a:rPr>
              <a:t>The three smallest bones in the human body, connected in a chain within the middle ear, that transmit vibrations from the eardrum to the oval window while amplifying the signal along the way.</a:t>
            </a:r>
          </a:p>
        </p:txBody>
      </p:sp>
      <p:sp>
        <p:nvSpPr>
          <p:cNvPr id="8" name="Rounded Rectangle 7"/>
          <p:cNvSpPr/>
          <p:nvPr/>
        </p:nvSpPr>
        <p:spPr>
          <a:xfrm>
            <a:off x="548640" y="4992624"/>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Middle Ear Amplification Mechanism</a:t>
            </a:r>
          </a:p>
          <a:p>
            <a:pPr algn="l">
              <a:spcBef>
                <a:spcPts val="200"/>
              </a:spcBef>
            </a:pPr>
            <a:r>
              <a:rPr sz="1400">
                <a:solidFill>
                  <a:srgbClr val="1E293B"/>
                </a:solidFill>
                <a:latin typeface="Calibri"/>
              </a:rPr>
              <a:t>The ossicles boost the sound signal through two combined effects: concentrating vibrational energy from the large eardrum onto the much smaller oval window (like a hammer striking a nail), and using a lever-like mechanical action between the three bones, together amplifying the signal roughly 200-fold.</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14</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Audition: sound, the ear, the cochlea &amp; pitch coding</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22–25 of 48</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Eustachian Tube</a:t>
            </a:r>
          </a:p>
          <a:p>
            <a:pPr algn="l">
              <a:spcBef>
                <a:spcPts val="200"/>
              </a:spcBef>
            </a:pPr>
            <a:r>
              <a:rPr sz="1400">
                <a:solidFill>
                  <a:srgbClr val="1E293B"/>
                </a:solidFill>
                <a:latin typeface="Calibri"/>
              </a:rPr>
              <a:t>A tube connecting the middle ear to the back of the throat that equalizes air pressure between the outer and inner sides of the eardrum (e.g., during altitude changes); it is not directly involved in hearing but can become painfully inflamed if it malfunctions.</a:t>
            </a:r>
          </a:p>
        </p:txBody>
      </p:sp>
      <p:sp>
        <p:nvSpPr>
          <p:cNvPr id="6" name="Rounded Rectangle 5"/>
          <p:cNvSpPr/>
          <p:nvPr/>
        </p:nvSpPr>
        <p:spPr>
          <a:xfrm>
            <a:off x="548640" y="257860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Oval Window</a:t>
            </a:r>
          </a:p>
          <a:p>
            <a:pPr algn="l">
              <a:spcBef>
                <a:spcPts val="200"/>
              </a:spcBef>
            </a:pPr>
            <a:r>
              <a:rPr sz="1400">
                <a:solidFill>
                  <a:srgbClr val="1E293B"/>
                </a:solidFill>
                <a:latin typeface="Calibri"/>
              </a:rPr>
              <a:t>A small membrane-covered opening at the base of the cochlea where the ossicles deliver amplified vibrations, marking the entry point of sound energy into the fluid-filled inner ear.</a:t>
            </a:r>
          </a:p>
        </p:txBody>
      </p:sp>
      <p:sp>
        <p:nvSpPr>
          <p:cNvPr id="7" name="Rounded Rectangle 6"/>
          <p:cNvSpPr/>
          <p:nvPr/>
        </p:nvSpPr>
        <p:spPr>
          <a:xfrm>
            <a:off x="548640" y="357530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Cochlea</a:t>
            </a:r>
          </a:p>
          <a:p>
            <a:pPr algn="l">
              <a:spcBef>
                <a:spcPts val="200"/>
              </a:spcBef>
            </a:pPr>
            <a:r>
              <a:rPr sz="1400">
                <a:solidFill>
                  <a:srgbClr val="1E293B"/>
                </a:solidFill>
                <a:latin typeface="Calibri"/>
              </a:rPr>
              <a:t>A small, snail-shell-shaped, fluid-filled structure in the inner ear (about 10 mm wide with roughly two and a quarter turns) that transduces mechanical sound vibrations into neural signals.</a:t>
            </a:r>
          </a:p>
        </p:txBody>
      </p:sp>
      <p:sp>
        <p:nvSpPr>
          <p:cNvPr id="8" name="Rounded Rectangle 7"/>
          <p:cNvSpPr/>
          <p:nvPr/>
        </p:nvSpPr>
        <p:spPr>
          <a:xfrm>
            <a:off x="548640" y="4782312"/>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Scala Vestibuli</a:t>
            </a:r>
          </a:p>
          <a:p>
            <a:pPr algn="l">
              <a:spcBef>
                <a:spcPts val="200"/>
              </a:spcBef>
            </a:pPr>
            <a:r>
              <a:rPr sz="1400">
                <a:solidFill>
                  <a:srgbClr val="1E293B"/>
                </a:solidFill>
                <a:latin typeface="Calibri"/>
              </a:rPr>
              <a:t>The uppermost of the three fluid-filled canals that run the length of the unrolled cochlea, beginning at the oval window.</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14</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Audition: sound, the ear, the cochlea &amp; pitch coding</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26–29 of 48</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Scala Tympani</a:t>
            </a:r>
          </a:p>
          <a:p>
            <a:pPr algn="l">
              <a:spcBef>
                <a:spcPts val="200"/>
              </a:spcBef>
            </a:pPr>
            <a:r>
              <a:rPr sz="1400">
                <a:solidFill>
                  <a:srgbClr val="1E293B"/>
                </a:solidFill>
                <a:latin typeface="Calibri"/>
              </a:rPr>
              <a:t>The lowermost of the three fluid-filled canals in the cochlea, connected to the scala vestibuli around the cochlea's tip and ending near the round window.</a:t>
            </a:r>
          </a:p>
        </p:txBody>
      </p:sp>
      <p:sp>
        <p:nvSpPr>
          <p:cNvPr id="6" name="Rounded Rectangle 5"/>
          <p:cNvSpPr/>
          <p:nvPr/>
        </p:nvSpPr>
        <p:spPr>
          <a:xfrm>
            <a:off x="548640" y="236829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Scala Media (Cochlear Duct)</a:t>
            </a:r>
          </a:p>
          <a:p>
            <a:pPr algn="l">
              <a:spcBef>
                <a:spcPts val="200"/>
              </a:spcBef>
            </a:pPr>
            <a:r>
              <a:rPr sz="1400">
                <a:solidFill>
                  <a:srgbClr val="1E293B"/>
                </a:solidFill>
                <a:latin typeface="Calibri"/>
              </a:rPr>
              <a:t>The middle of the three cochlear canals, sandwiched between the scala vestibuli and scala tympani, which houses the basilar membrane, tectorial membrane, and the organ of Corti.</a:t>
            </a:r>
          </a:p>
        </p:txBody>
      </p:sp>
      <p:sp>
        <p:nvSpPr>
          <p:cNvPr id="7" name="Rounded Rectangle 6"/>
          <p:cNvSpPr/>
          <p:nvPr/>
        </p:nvSpPr>
        <p:spPr>
          <a:xfrm>
            <a:off x="548640" y="3364991"/>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Basilar Membrane</a:t>
            </a:r>
          </a:p>
          <a:p>
            <a:pPr algn="l">
              <a:spcBef>
                <a:spcPts val="200"/>
              </a:spcBef>
            </a:pPr>
            <a:r>
              <a:rPr sz="1400">
                <a:solidFill>
                  <a:srgbClr val="1E293B"/>
                </a:solidFill>
                <a:latin typeface="Calibri"/>
              </a:rPr>
              <a:t>A membrane forming the floor of the scala media that vibrates in response to fluid movement in the cochlea; it is attached at one end to the oval window area but free at the other, allowing it to flex and vibrate at specific frequencies.</a:t>
            </a:r>
          </a:p>
        </p:txBody>
      </p:sp>
      <p:sp>
        <p:nvSpPr>
          <p:cNvPr id="8" name="Rounded Rectangle 7"/>
          <p:cNvSpPr/>
          <p:nvPr/>
        </p:nvSpPr>
        <p:spPr>
          <a:xfrm>
            <a:off x="548640" y="45720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Tectorial Membrane</a:t>
            </a:r>
          </a:p>
          <a:p>
            <a:pPr algn="l">
              <a:spcBef>
                <a:spcPts val="200"/>
              </a:spcBef>
            </a:pPr>
            <a:r>
              <a:rPr sz="1400">
                <a:solidFill>
                  <a:srgbClr val="1E293B"/>
                </a:solidFill>
                <a:latin typeface="Calibri"/>
              </a:rPr>
              <a:t>A gelatinous membrane that lies above the hair cells in the organ of Corti, attached on only one side; because it vibrates slightly out of sync with the basilar membrane beneath it, the resulting relative motion bends the hair cells' cilia.</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14</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Audition: sound, the ear, the cochlea &amp; pitch coding</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30–33 of 48</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Organ of Corti</a:t>
            </a:r>
          </a:p>
          <a:p>
            <a:pPr algn="l">
              <a:spcBef>
                <a:spcPts val="200"/>
              </a:spcBef>
            </a:pPr>
            <a:r>
              <a:rPr sz="1400">
                <a:solidFill>
                  <a:srgbClr val="1E293B"/>
                </a:solidFill>
                <a:latin typeface="Calibri"/>
              </a:rPr>
              <a:t>The sensory structure within the scala media that contains the basilar membrane, the hair cells, and the tectorial membrane together; this is where mechanical sound vibrations are converted into neural signals.</a:t>
            </a:r>
          </a:p>
        </p:txBody>
      </p:sp>
      <p:sp>
        <p:nvSpPr>
          <p:cNvPr id="6" name="Rounded Rectangle 5"/>
          <p:cNvSpPr/>
          <p:nvPr/>
        </p:nvSpPr>
        <p:spPr>
          <a:xfrm>
            <a:off x="548640" y="257860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Hair Cells</a:t>
            </a:r>
          </a:p>
          <a:p>
            <a:pPr algn="l">
              <a:spcBef>
                <a:spcPts val="200"/>
              </a:spcBef>
            </a:pPr>
            <a:r>
              <a:rPr sz="1400">
                <a:solidFill>
                  <a:srgbClr val="1E293B"/>
                </a:solidFill>
                <a:latin typeface="Calibri"/>
              </a:rPr>
              <a:t>The sensory receptor cells of the auditory system, embedded in the organ of Corti, that have hair-like cilia projecting from their apical surface; when these cilia are bent by motion between the basilar and tectorial membranes, the cells generate a neural signal.</a:t>
            </a:r>
          </a:p>
        </p:txBody>
      </p:sp>
      <p:sp>
        <p:nvSpPr>
          <p:cNvPr id="7" name="Rounded Rectangle 6"/>
          <p:cNvSpPr/>
          <p:nvPr/>
        </p:nvSpPr>
        <p:spPr>
          <a:xfrm>
            <a:off x="548640" y="378561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Cilia (Stereocilia)</a:t>
            </a:r>
          </a:p>
          <a:p>
            <a:pPr algn="l">
              <a:spcBef>
                <a:spcPts val="200"/>
              </a:spcBef>
            </a:pPr>
            <a:r>
              <a:rPr sz="1400">
                <a:solidFill>
                  <a:srgbClr val="1E293B"/>
                </a:solidFill>
                <a:latin typeface="Calibri"/>
              </a:rPr>
              <a:t>Hair-like projections on the apical surface of hair cells, arranged in rows of increasing height and linked together by tip links; their bending in response to membrane motion triggers the opening or closing of ion channels.</a:t>
            </a:r>
          </a:p>
        </p:txBody>
      </p:sp>
      <p:sp>
        <p:nvSpPr>
          <p:cNvPr id="8" name="Rounded Rectangle 7"/>
          <p:cNvSpPr/>
          <p:nvPr/>
        </p:nvSpPr>
        <p:spPr>
          <a:xfrm>
            <a:off x="548640" y="499262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Tip Links</a:t>
            </a:r>
          </a:p>
          <a:p>
            <a:pPr algn="l">
              <a:spcBef>
                <a:spcPts val="200"/>
              </a:spcBef>
            </a:pPr>
            <a:r>
              <a:rPr sz="1400">
                <a:solidFill>
                  <a:srgbClr val="1E293B"/>
                </a:solidFill>
                <a:latin typeface="Calibri"/>
              </a:rPr>
              <a:t>Tiny filament-like connections joining the tips of adjacent stereocilia on a hair cell; they act like interconnected strings so that displacing one cilium pulls on its neighbors, somewhat like a row of dominoes.</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14</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Audition: sound, the ear, the cochlea &amp; pitch coding</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34–37 of 48</a:t>
            </a:r>
          </a:p>
        </p:txBody>
      </p:sp>
      <p:sp>
        <p:nvSpPr>
          <p:cNvPr id="5" name="Rounded Rectangle 4"/>
          <p:cNvSpPr/>
          <p:nvPr/>
        </p:nvSpPr>
        <p:spPr>
          <a:xfrm>
            <a:off x="548640" y="1371600"/>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Hair Cell Mechanotransduction</a:t>
            </a:r>
          </a:p>
          <a:p>
            <a:pPr algn="l">
              <a:spcBef>
                <a:spcPts val="200"/>
              </a:spcBef>
            </a:pPr>
            <a:r>
              <a:rPr sz="1400">
                <a:solidFill>
                  <a:srgbClr val="1E293B"/>
                </a:solidFill>
                <a:latin typeface="Calibri"/>
              </a:rPr>
              <a:t>The process by which bending of the cilia (via tip links) physically opens or closes ion channels at the tips; bending in one direction opens channels and lets sodium in while potassium exits (depolarizing the cell), while bending the opposite way closes channels and hyperpolarizes the cell.</a:t>
            </a:r>
          </a:p>
        </p:txBody>
      </p:sp>
      <p:sp>
        <p:nvSpPr>
          <p:cNvPr id="6" name="Rounded Rectangle 5"/>
          <p:cNvSpPr/>
          <p:nvPr/>
        </p:nvSpPr>
        <p:spPr>
          <a:xfrm>
            <a:off x="548640" y="278892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Depolarization (Hair Cell)</a:t>
            </a:r>
          </a:p>
          <a:p>
            <a:pPr algn="l">
              <a:spcBef>
                <a:spcPts val="200"/>
              </a:spcBef>
            </a:pPr>
            <a:r>
              <a:rPr sz="1400">
                <a:solidFill>
                  <a:srgbClr val="1E293B"/>
                </a:solidFill>
                <a:latin typeface="Calibri"/>
              </a:rPr>
              <a:t>When hair cell cilia are displaced in the activating direction, ion channels open, sodium flows in and potassium flows out, making the cell more likely to fire and signal the brain.</a:t>
            </a:r>
          </a:p>
        </p:txBody>
      </p:sp>
      <p:sp>
        <p:nvSpPr>
          <p:cNvPr id="7" name="Rounded Rectangle 6"/>
          <p:cNvSpPr/>
          <p:nvPr/>
        </p:nvSpPr>
        <p:spPr>
          <a:xfrm>
            <a:off x="548640" y="378561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Hyperpolarization (Hair Cell)</a:t>
            </a:r>
          </a:p>
          <a:p>
            <a:pPr algn="l">
              <a:spcBef>
                <a:spcPts val="200"/>
              </a:spcBef>
            </a:pPr>
            <a:r>
              <a:rPr sz="1400">
                <a:solidFill>
                  <a:srgbClr val="1E293B"/>
                </a:solidFill>
                <a:latin typeface="Calibri"/>
              </a:rPr>
              <a:t>When hair cell cilia are displaced in the opposite, non-preferred direction, the cell becomes hyperpolarized and is less likely to fire, effectively reducing its signal to the brain.</a:t>
            </a:r>
          </a:p>
        </p:txBody>
      </p:sp>
      <p:sp>
        <p:nvSpPr>
          <p:cNvPr id="8" name="Rounded Rectangle 7"/>
          <p:cNvSpPr/>
          <p:nvPr/>
        </p:nvSpPr>
        <p:spPr>
          <a:xfrm>
            <a:off x="548640" y="4782312"/>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Auditory Nerve (Cranial Nerve VIII)</a:t>
            </a:r>
          </a:p>
          <a:p>
            <a:pPr algn="l">
              <a:spcBef>
                <a:spcPts val="200"/>
              </a:spcBef>
            </a:pPr>
            <a:r>
              <a:rPr sz="1400">
                <a:solidFill>
                  <a:srgbClr val="1E293B"/>
                </a:solidFill>
                <a:latin typeface="Calibri"/>
              </a:rPr>
              <a:t>The eighth cranial nerve, which carries action potentials from the base of the hair cells in the organ of Corti out of the cochlea and up to the brain for auditory processing.</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14</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Audition: sound, the ear, the cochlea &amp; pitch coding</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38–41 of 48</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Frequency Theory</a:t>
            </a:r>
          </a:p>
          <a:p>
            <a:pPr algn="l">
              <a:spcBef>
                <a:spcPts val="200"/>
              </a:spcBef>
            </a:pPr>
            <a:r>
              <a:rPr sz="1400">
                <a:solidFill>
                  <a:srgbClr val="1E293B"/>
                </a:solidFill>
                <a:latin typeface="Calibri"/>
              </a:rPr>
              <a:t>An early theory of pitch coding proposing that a hair cell fires at exactly the same frequency as the incoming sound wave; this breaks down above roughly 200 Hz because neurons cannot fire fast enough due to their refractory period, making it unable to explain our full hearing range.</a:t>
            </a:r>
          </a:p>
        </p:txBody>
      </p:sp>
      <p:sp>
        <p:nvSpPr>
          <p:cNvPr id="6" name="Rounded Rectangle 5"/>
          <p:cNvSpPr/>
          <p:nvPr/>
        </p:nvSpPr>
        <p:spPr>
          <a:xfrm>
            <a:off x="548640" y="2578608"/>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Volley Theory</a:t>
            </a:r>
          </a:p>
          <a:p>
            <a:pPr algn="l">
              <a:spcBef>
                <a:spcPts val="200"/>
              </a:spcBef>
            </a:pPr>
            <a:r>
              <a:rPr sz="1400">
                <a:solidFill>
                  <a:srgbClr val="1E293B"/>
                </a:solidFill>
                <a:latin typeface="Calibri"/>
              </a:rPr>
              <a:t>A theory of pitch coding (effective roughly between 180-600 Hz) proposing that when a single neuron cannot fire fast enough to match a high frequency, a population of neurons can collectively 'take turns' firing so that the combined output matches the stimulus frequency, even though no single neuron fires that fast alone.</a:t>
            </a:r>
          </a:p>
        </p:txBody>
      </p:sp>
      <p:sp>
        <p:nvSpPr>
          <p:cNvPr id="7" name="Rounded Rectangle 6"/>
          <p:cNvSpPr/>
          <p:nvPr/>
        </p:nvSpPr>
        <p:spPr>
          <a:xfrm>
            <a:off x="548640" y="399592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Place Theory</a:t>
            </a:r>
          </a:p>
          <a:p>
            <a:pPr algn="l">
              <a:spcBef>
                <a:spcPts val="200"/>
              </a:spcBef>
            </a:pPr>
            <a:r>
              <a:rPr sz="1400">
                <a:solidFill>
                  <a:srgbClr val="1E293B"/>
                </a:solidFill>
                <a:latin typeface="Calibri"/>
              </a:rPr>
              <a:t>A theory of pitch coding proposing that different physical locations along the organ of Corti are tuned to respond to different frequencies, together accounting for the ability to hear frequencies across the full range up to about 20,000 Hz.</a:t>
            </a:r>
          </a:p>
        </p:txBody>
      </p:sp>
      <p:sp>
        <p:nvSpPr>
          <p:cNvPr id="8" name="Rounded Rectangle 7"/>
          <p:cNvSpPr/>
          <p:nvPr/>
        </p:nvSpPr>
        <p:spPr>
          <a:xfrm>
            <a:off x="548640" y="520293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Cross-Fiber (Population) Coding</a:t>
            </a:r>
          </a:p>
          <a:p>
            <a:pPr algn="l">
              <a:spcBef>
                <a:spcPts val="200"/>
              </a:spcBef>
            </a:pPr>
            <a:r>
              <a:rPr sz="1400">
                <a:solidFill>
                  <a:srgbClr val="1E293B"/>
                </a:solidFill>
                <a:latin typeface="Calibri"/>
              </a:rPr>
              <a:t>The general sensory coding principle, seen across multiple sensory systems (not just hearing), in which a single receptor's response is ambiguous on its own, but the combined pattern of activity across a whole population of receptors conveys clear, unambiguous information.</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14</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Audition: sound, the ear, the cochlea &amp; pitch coding</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42–45 of 48</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Refractory Period</a:t>
            </a:r>
          </a:p>
          <a:p>
            <a:pPr algn="l">
              <a:spcBef>
                <a:spcPts val="200"/>
              </a:spcBef>
            </a:pPr>
            <a:r>
              <a:rPr sz="1400">
                <a:solidFill>
                  <a:srgbClr val="1E293B"/>
                </a:solidFill>
                <a:latin typeface="Calibri"/>
              </a:rPr>
              <a:t>The brief recovery time after a neuron fires during which it cannot fire again; this caps the maximum firing rate of any single neuron and is the reason frequency theory fails to explain coding of higher-pitched sounds.</a:t>
            </a:r>
          </a:p>
        </p:txBody>
      </p:sp>
      <p:sp>
        <p:nvSpPr>
          <p:cNvPr id="6" name="Rounded Rectangle 5"/>
          <p:cNvSpPr/>
          <p:nvPr/>
        </p:nvSpPr>
        <p:spPr>
          <a:xfrm>
            <a:off x="548640" y="257860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Shearing Motion (Organ of Corti)</a:t>
            </a:r>
          </a:p>
          <a:p>
            <a:pPr algn="l">
              <a:spcBef>
                <a:spcPts val="200"/>
              </a:spcBef>
            </a:pPr>
            <a:r>
              <a:rPr sz="1400">
                <a:solidFill>
                  <a:srgbClr val="1E293B"/>
                </a:solidFill>
                <a:latin typeface="Calibri"/>
              </a:rPr>
              <a:t>The relative sliding motion that occurs between the basilar membrane and tectorial membrane as the cochlea vibrates, since they move slightly out of phase with each other; this shearing bends the hair cell cilia and triggers transduction.</a:t>
            </a:r>
          </a:p>
        </p:txBody>
      </p:sp>
      <p:sp>
        <p:nvSpPr>
          <p:cNvPr id="7" name="Rounded Rectangle 6"/>
          <p:cNvSpPr/>
          <p:nvPr/>
        </p:nvSpPr>
        <p:spPr>
          <a:xfrm>
            <a:off x="548640" y="378561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Sound Localization (Pinna Cue)</a:t>
            </a:r>
          </a:p>
          <a:p>
            <a:pPr algn="l">
              <a:spcBef>
                <a:spcPts val="200"/>
              </a:spcBef>
            </a:pPr>
            <a:r>
              <a:rPr sz="1400">
                <a:solidFill>
                  <a:srgbClr val="1E293B"/>
                </a:solidFill>
                <a:latin typeface="Calibri"/>
              </a:rPr>
              <a:t>The process of determining where a sound is coming from, assisted by comparing differences in how sound arrives at the two pinnae (external ears) on either side of the head.</a:t>
            </a:r>
          </a:p>
        </p:txBody>
      </p:sp>
      <p:sp>
        <p:nvSpPr>
          <p:cNvPr id="8" name="Rounded Rectangle 7"/>
          <p:cNvSpPr/>
          <p:nvPr/>
        </p:nvSpPr>
        <p:spPr>
          <a:xfrm>
            <a:off x="548640" y="4782312"/>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Concert A (440 Hz)</a:t>
            </a:r>
          </a:p>
          <a:p>
            <a:pPr algn="l">
              <a:spcBef>
                <a:spcPts val="200"/>
              </a:spcBef>
            </a:pPr>
            <a:r>
              <a:rPr sz="1400">
                <a:solidFill>
                  <a:srgbClr val="1E293B"/>
                </a:solidFill>
                <a:latin typeface="Calibri"/>
              </a:rPr>
              <a:t>A commonly used reference musical pitch at 440 Hz, used as an example to illustrate how the same named note sounds different across instruments due to differing harmonics (timbre).</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14</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Audition: sound, the ear, the cochlea &amp; pitch coding</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46–48 of 48</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Oscillation (Cycle)</a:t>
            </a:r>
          </a:p>
          <a:p>
            <a:pPr algn="l">
              <a:spcBef>
                <a:spcPts val="200"/>
              </a:spcBef>
            </a:pPr>
            <a:r>
              <a:rPr sz="1400">
                <a:solidFill>
                  <a:srgbClr val="1E293B"/>
                </a:solidFill>
                <a:latin typeface="Calibri"/>
              </a:rPr>
              <a:t>One complete up-and-down pass of a sound pressure wave; the number of oscillations occurring in one second defines the sound's frequency in Hertz.</a:t>
            </a:r>
          </a:p>
        </p:txBody>
      </p:sp>
      <p:sp>
        <p:nvSpPr>
          <p:cNvPr id="6" name="Rounded Rectangle 5"/>
          <p:cNvSpPr/>
          <p:nvPr/>
        </p:nvSpPr>
        <p:spPr>
          <a:xfrm>
            <a:off x="548640" y="236829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Sensory Transduction (Auditory)</a:t>
            </a:r>
          </a:p>
          <a:p>
            <a:pPr algn="l">
              <a:spcBef>
                <a:spcPts val="200"/>
              </a:spcBef>
            </a:pPr>
            <a:r>
              <a:rPr sz="1400">
                <a:solidFill>
                  <a:srgbClr val="1E293B"/>
                </a:solidFill>
                <a:latin typeface="Calibri"/>
              </a:rPr>
              <a:t>The general process, paralleling transduction in vision, by which the cochlea's hair cells convert physical sound energy (vibration) into electrochemical neural signals that the brain can interpret.</a:t>
            </a:r>
          </a:p>
        </p:txBody>
      </p:sp>
      <p:sp>
        <p:nvSpPr>
          <p:cNvPr id="7" name="Rounded Rectangle 6"/>
          <p:cNvSpPr/>
          <p:nvPr/>
        </p:nvSpPr>
        <p:spPr>
          <a:xfrm>
            <a:off x="548640" y="357530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Sound Pressure Wave</a:t>
            </a:r>
          </a:p>
          <a:p>
            <a:pPr algn="l">
              <a:spcBef>
                <a:spcPts val="200"/>
              </a:spcBef>
            </a:pPr>
            <a:r>
              <a:rPr sz="1400">
                <a:solidFill>
                  <a:srgbClr val="1E293B"/>
                </a:solidFill>
                <a:latin typeface="Calibri"/>
              </a:rPr>
              <a:t>The physical disturbance of air molecules that constitutes sound, characterized by its frequency (rate of oscillation) and amplitude (size of the pressure variation), which the ear captures and converts into perception.</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bg>
      <p:bgPr>
        <a:solidFill>
          <a:srgbClr val="1E293B"/>
        </a:solidFill>
        <a:effectLst/>
      </p:bgPr>
    </p:bg>
    <p:spTree>
      <p:nvGrpSpPr>
        <p:cNvPr id="1" name=""/>
        <p:cNvGrpSpPr/>
        <p:nvPr/>
      </p:nvGrpSpPr>
      <p:grpSpPr/>
      <p:sp>
        <p:nvSpPr>
          <p:cNvPr id="2" name="TextBox 1"/>
          <p:cNvSpPr txBox="1"/>
          <p:nvPr/>
        </p:nvSpPr>
        <p:spPr>
          <a:xfrm>
            <a:off x="914400" y="1920240"/>
            <a:ext cx="10360152" cy="457200"/>
          </a:xfrm>
          <a:prstGeom prst="rect">
            <a:avLst/>
          </a:prstGeom>
          <a:noFill/>
        </p:spPr>
        <p:txBody>
          <a:bodyPr wrap="square" lIns="0" rIns="0" tIns="0" bIns="0">
            <a:spAutoFit/>
          </a:bodyPr>
          <a:lstStyle/>
          <a:p>
            <a:pPr algn="ctr"/>
            <a:r>
              <a:rPr sz="1600" b="1" i="0">
                <a:solidFill>
                  <a:srgbClr val="93C5FD"/>
                </a:solidFill>
                <a:latin typeface="Calibri"/>
              </a:rPr>
              <a:t>SECTION</a:t>
            </a:r>
          </a:p>
        </p:txBody>
      </p:sp>
      <p:sp>
        <p:nvSpPr>
          <p:cNvPr id="3" name="TextBox 2"/>
          <p:cNvSpPr txBox="1"/>
          <p:nvPr/>
        </p:nvSpPr>
        <p:spPr>
          <a:xfrm>
            <a:off x="914400" y="2423160"/>
            <a:ext cx="10360152" cy="1005840"/>
          </a:xfrm>
          <a:prstGeom prst="rect">
            <a:avLst/>
          </a:prstGeom>
          <a:noFill/>
        </p:spPr>
        <p:txBody>
          <a:bodyPr wrap="square" lIns="0" rIns="0" tIns="0" bIns="0">
            <a:spAutoFit/>
          </a:bodyPr>
          <a:lstStyle/>
          <a:p>
            <a:pPr algn="ctr"/>
            <a:r>
              <a:rPr sz="5400" b="1" i="0">
                <a:solidFill>
                  <a:srgbClr val="FFFFFF"/>
                </a:solidFill>
                <a:latin typeface="Cambria"/>
              </a:rPr>
              <a:t>Lecture 15</a:t>
            </a:r>
          </a:p>
        </p:txBody>
      </p:sp>
      <p:sp>
        <p:nvSpPr>
          <p:cNvPr id="4" name="TextBox 3"/>
          <p:cNvSpPr txBox="1"/>
          <p:nvPr/>
        </p:nvSpPr>
        <p:spPr>
          <a:xfrm>
            <a:off x="1188720" y="3520440"/>
            <a:ext cx="9811512" cy="914400"/>
          </a:xfrm>
          <a:prstGeom prst="rect">
            <a:avLst/>
          </a:prstGeom>
          <a:noFill/>
        </p:spPr>
        <p:txBody>
          <a:bodyPr wrap="square" lIns="0" rIns="0" tIns="0" bIns="0">
            <a:spAutoFit/>
          </a:bodyPr>
          <a:lstStyle/>
          <a:p>
            <a:pPr algn="ctr">
              <a:lnSpc>
                <a:spcPct val="120000"/>
              </a:lnSpc>
            </a:pPr>
            <a:r>
              <a:rPr sz="2000" b="0" i="0">
                <a:solidFill>
                  <a:srgbClr val="BFDBFE"/>
                </a:solidFill>
                <a:latin typeface="Calibri"/>
              </a:rPr>
              <a:t>Auditory pathways, sound localization &amp; the vestibular system</a:t>
            </a:r>
          </a:p>
        </p:txBody>
      </p:sp>
      <p:sp>
        <p:nvSpPr>
          <p:cNvPr id="5" name="TextBox 4"/>
          <p:cNvSpPr txBox="1"/>
          <p:nvPr/>
        </p:nvSpPr>
        <p:spPr>
          <a:xfrm>
            <a:off x="914400" y="4663440"/>
            <a:ext cx="10360152" cy="365760"/>
          </a:xfrm>
          <a:prstGeom prst="rect">
            <a:avLst/>
          </a:prstGeom>
          <a:noFill/>
        </p:spPr>
        <p:txBody>
          <a:bodyPr wrap="square" lIns="0" rIns="0" tIns="0" bIns="0">
            <a:spAutoFit/>
          </a:bodyPr>
          <a:lstStyle/>
          <a:p>
            <a:pPr algn="ctr"/>
            <a:r>
              <a:rPr sz="1300" b="0" i="0">
                <a:solidFill>
                  <a:srgbClr val="64748B"/>
                </a:solidFill>
                <a:latin typeface="Calibri"/>
              </a:rPr>
              <a:t>50 terms</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15</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Auditory pathways, sound localization &amp; the vestibular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1–5 of 50</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Pinna</a:t>
            </a:r>
          </a:p>
          <a:p>
            <a:pPr algn="l">
              <a:spcBef>
                <a:spcPts val="200"/>
              </a:spcBef>
            </a:pPr>
            <a:r>
              <a:rPr sz="1400">
                <a:solidFill>
                  <a:srgbClr val="1E293B"/>
                </a:solidFill>
                <a:latin typeface="Calibri"/>
              </a:rPr>
              <a:t>The visible, external flap of the ear that collects sound waves and funnels them into the ear canal.</a:t>
            </a:r>
          </a:p>
        </p:txBody>
      </p:sp>
      <p:sp>
        <p:nvSpPr>
          <p:cNvPr id="6" name="Rounded Rectangle 5"/>
          <p:cNvSpPr/>
          <p:nvPr/>
        </p:nvSpPr>
        <p:spPr>
          <a:xfrm>
            <a:off x="548640" y="2368296"/>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External Auditory Meatus</a:t>
            </a:r>
          </a:p>
          <a:p>
            <a:pPr algn="l">
              <a:spcBef>
                <a:spcPts val="200"/>
              </a:spcBef>
            </a:pPr>
            <a:r>
              <a:rPr sz="1400">
                <a:solidFill>
                  <a:srgbClr val="1E293B"/>
                </a:solidFill>
                <a:latin typeface="Calibri"/>
              </a:rPr>
              <a:t>The ear canal that channels sound from the pinna down to the eardrum.</a:t>
            </a:r>
          </a:p>
        </p:txBody>
      </p:sp>
      <p:sp>
        <p:nvSpPr>
          <p:cNvPr id="7" name="Rounded Rectangle 6"/>
          <p:cNvSpPr/>
          <p:nvPr/>
        </p:nvSpPr>
        <p:spPr>
          <a:xfrm>
            <a:off x="548640" y="3154679"/>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Tympanic Membrane (Eardrum)</a:t>
            </a:r>
          </a:p>
          <a:p>
            <a:pPr algn="l">
              <a:spcBef>
                <a:spcPts val="200"/>
              </a:spcBef>
            </a:pPr>
            <a:r>
              <a:rPr sz="1400">
                <a:solidFill>
                  <a:srgbClr val="1E293B"/>
                </a:solidFill>
                <a:latin typeface="Calibri"/>
              </a:rPr>
              <a:t>A thin membrane that vibrates in response to incoming sound pressure waves, transmitting that vibration to the middle ear bones (ossicles).</a:t>
            </a:r>
          </a:p>
        </p:txBody>
      </p:sp>
      <p:sp>
        <p:nvSpPr>
          <p:cNvPr id="8" name="Rounded Rectangle 7"/>
          <p:cNvSpPr/>
          <p:nvPr/>
        </p:nvSpPr>
        <p:spPr>
          <a:xfrm>
            <a:off x="548640" y="4151375"/>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Ossicles</a:t>
            </a:r>
          </a:p>
          <a:p>
            <a:pPr algn="l">
              <a:spcBef>
                <a:spcPts val="200"/>
              </a:spcBef>
            </a:pPr>
            <a:r>
              <a:rPr sz="1400">
                <a:solidFill>
                  <a:srgbClr val="1E293B"/>
                </a:solidFill>
                <a:latin typeface="Calibri"/>
              </a:rPr>
              <a:t>The three tiny bones of the middle ear that mechanically link the eardrum to the oval window, amplifying vibrations as sound travels inward.</a:t>
            </a:r>
          </a:p>
        </p:txBody>
      </p:sp>
      <p:sp>
        <p:nvSpPr>
          <p:cNvPr id="9" name="Rounded Rectangle 8"/>
          <p:cNvSpPr/>
          <p:nvPr/>
        </p:nvSpPr>
        <p:spPr>
          <a:xfrm>
            <a:off x="548640" y="5148071"/>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Oval Window</a:t>
            </a:r>
          </a:p>
          <a:p>
            <a:pPr algn="l">
              <a:spcBef>
                <a:spcPts val="200"/>
              </a:spcBef>
            </a:pPr>
            <a:r>
              <a:rPr sz="1400">
                <a:solidFill>
                  <a:srgbClr val="1E293B"/>
                </a:solidFill>
                <a:latin typeface="Calibri"/>
              </a:rPr>
              <a:t>The membrane-covered opening connecting the middle ear ossicles to the cochlea; its vibration sets the fluid inside the cochlea into motion.</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15</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Auditory pathways, sound localization &amp; the vestibular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6–10 of 50</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Cochlea</a:t>
            </a:r>
          </a:p>
          <a:p>
            <a:pPr algn="l">
              <a:spcBef>
                <a:spcPts val="200"/>
              </a:spcBef>
            </a:pPr>
            <a:r>
              <a:rPr sz="1400">
                <a:solidFill>
                  <a:srgbClr val="1E293B"/>
                </a:solidFill>
                <a:latin typeface="Calibri"/>
              </a:rPr>
              <a:t>The spiral, fluid-filled structure of the inner ear that converts mechanical sound vibrations into neural signals.</a:t>
            </a:r>
          </a:p>
        </p:txBody>
      </p:sp>
      <p:sp>
        <p:nvSpPr>
          <p:cNvPr id="6" name="Rounded Rectangle 5"/>
          <p:cNvSpPr/>
          <p:nvPr/>
        </p:nvSpPr>
        <p:spPr>
          <a:xfrm>
            <a:off x="548640" y="236829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Scala Vestibuli</a:t>
            </a:r>
          </a:p>
          <a:p>
            <a:pPr algn="l">
              <a:spcBef>
                <a:spcPts val="200"/>
              </a:spcBef>
            </a:pPr>
            <a:r>
              <a:rPr sz="1400">
                <a:solidFill>
                  <a:srgbClr val="1E293B"/>
                </a:solidFill>
                <a:latin typeface="Calibri"/>
              </a:rPr>
              <a:t>The uppermost of the cochlea's three fluid-filled compartments, which receives vibration from the oval window.</a:t>
            </a:r>
          </a:p>
        </p:txBody>
      </p:sp>
      <p:sp>
        <p:nvSpPr>
          <p:cNvPr id="7" name="Rounded Rectangle 6"/>
          <p:cNvSpPr/>
          <p:nvPr/>
        </p:nvSpPr>
        <p:spPr>
          <a:xfrm>
            <a:off x="548640" y="3364991"/>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Scala Tympani</a:t>
            </a:r>
          </a:p>
          <a:p>
            <a:pPr algn="l">
              <a:spcBef>
                <a:spcPts val="200"/>
              </a:spcBef>
            </a:pPr>
            <a:r>
              <a:rPr sz="1400">
                <a:solidFill>
                  <a:srgbClr val="1E293B"/>
                </a:solidFill>
                <a:latin typeface="Calibri"/>
              </a:rPr>
              <a:t>The lowest of the cochlea's three fluid-filled compartments, running parallel to the scala vestibuli.</a:t>
            </a:r>
          </a:p>
        </p:txBody>
      </p:sp>
      <p:sp>
        <p:nvSpPr>
          <p:cNvPr id="8" name="Rounded Rectangle 7"/>
          <p:cNvSpPr/>
          <p:nvPr/>
        </p:nvSpPr>
        <p:spPr>
          <a:xfrm>
            <a:off x="548640" y="436168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Scala Media</a:t>
            </a:r>
          </a:p>
          <a:p>
            <a:pPr algn="l">
              <a:spcBef>
                <a:spcPts val="200"/>
              </a:spcBef>
            </a:pPr>
            <a:r>
              <a:rPr sz="1400">
                <a:solidFill>
                  <a:srgbClr val="1E293B"/>
                </a:solidFill>
                <a:latin typeface="Calibri"/>
              </a:rPr>
              <a:t>The middle fluid-filled compartment of the cochlea that houses the organ of Corti, the actual sensory apparatus for hearing.</a:t>
            </a:r>
          </a:p>
        </p:txBody>
      </p:sp>
      <p:sp>
        <p:nvSpPr>
          <p:cNvPr id="9" name="Rounded Rectangle 8"/>
          <p:cNvSpPr/>
          <p:nvPr/>
        </p:nvSpPr>
        <p:spPr>
          <a:xfrm>
            <a:off x="548640" y="5358383"/>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Organ of Corti</a:t>
            </a:r>
          </a:p>
          <a:p>
            <a:pPr algn="l">
              <a:spcBef>
                <a:spcPts val="200"/>
              </a:spcBef>
            </a:pPr>
            <a:r>
              <a:rPr sz="1400">
                <a:solidFill>
                  <a:srgbClr val="1E293B"/>
                </a:solidFill>
                <a:latin typeface="Calibri"/>
              </a:rPr>
              <a:t>The sensory structure sitting on the basilar membrane inside the scala media that contains the hair cells responsible for transducing sound into neural activity.</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15</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Auditory pathways, sound localization &amp; the vestibular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11–14 of 50</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Basilar Membrane</a:t>
            </a:r>
          </a:p>
          <a:p>
            <a:pPr algn="l">
              <a:spcBef>
                <a:spcPts val="200"/>
              </a:spcBef>
            </a:pPr>
            <a:r>
              <a:rPr sz="1400">
                <a:solidFill>
                  <a:srgbClr val="1E293B"/>
                </a:solidFill>
                <a:latin typeface="Calibri"/>
              </a:rPr>
              <a:t>The membrane within the cochlea on which the hair cells of the organ of Corti sit; its vibration pattern varies with sound frequency.</a:t>
            </a:r>
          </a:p>
        </p:txBody>
      </p:sp>
      <p:sp>
        <p:nvSpPr>
          <p:cNvPr id="6" name="Rounded Rectangle 5"/>
          <p:cNvSpPr/>
          <p:nvPr/>
        </p:nvSpPr>
        <p:spPr>
          <a:xfrm>
            <a:off x="548640" y="236829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Tectorial Membrane</a:t>
            </a:r>
          </a:p>
          <a:p>
            <a:pPr algn="l">
              <a:spcBef>
                <a:spcPts val="200"/>
              </a:spcBef>
            </a:pPr>
            <a:r>
              <a:rPr sz="1400">
                <a:solidFill>
                  <a:srgbClr val="1E293B"/>
                </a:solidFill>
                <a:latin typeface="Calibri"/>
              </a:rPr>
              <a:t>A gelatinous membrane above the organ of Corti that is attached at only one end, allowing it to wobble and brush against the hair cells' cilia as the basilar membrane vibrates.</a:t>
            </a:r>
          </a:p>
        </p:txBody>
      </p:sp>
      <p:sp>
        <p:nvSpPr>
          <p:cNvPr id="7" name="Rounded Rectangle 6"/>
          <p:cNvSpPr/>
          <p:nvPr/>
        </p:nvSpPr>
        <p:spPr>
          <a:xfrm>
            <a:off x="548640" y="3364991"/>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Cochlear Hair Cells</a:t>
            </a:r>
          </a:p>
          <a:p>
            <a:pPr algn="l">
              <a:spcBef>
                <a:spcPts val="200"/>
              </a:spcBef>
            </a:pPr>
            <a:r>
              <a:rPr sz="1400">
                <a:solidFill>
                  <a:srgbClr val="1E293B"/>
                </a:solidFill>
                <a:latin typeface="Calibri"/>
              </a:rPr>
              <a:t>Sensory receptor cells in the organ of Corti with tiny hair-like cilia on top; mechanical deflection of these cilia against the tectorial membrane triggers the neural signal for hearing.</a:t>
            </a:r>
          </a:p>
        </p:txBody>
      </p:sp>
      <p:sp>
        <p:nvSpPr>
          <p:cNvPr id="8" name="Rounded Rectangle 7"/>
          <p:cNvSpPr/>
          <p:nvPr/>
        </p:nvSpPr>
        <p:spPr>
          <a:xfrm>
            <a:off x="548640" y="45720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Cilia (Stereocilia)</a:t>
            </a:r>
          </a:p>
          <a:p>
            <a:pPr algn="l">
              <a:spcBef>
                <a:spcPts val="200"/>
              </a:spcBef>
            </a:pPr>
            <a:r>
              <a:rPr sz="1400">
                <a:solidFill>
                  <a:srgbClr val="1E293B"/>
                </a:solidFill>
                <a:latin typeface="Calibri"/>
              </a:rPr>
              <a:t>The small, graduated hair-like projections on top of hair cells that are arranged from short to tall and are mechanically deflected to initiate transduction.</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15</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Auditory pathways, sound localization &amp; the vestibular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15–18 of 50</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Tip Links</a:t>
            </a:r>
          </a:p>
          <a:p>
            <a:pPr algn="l">
              <a:spcBef>
                <a:spcPts val="200"/>
              </a:spcBef>
            </a:pPr>
            <a:r>
              <a:rPr sz="1400">
                <a:solidFill>
                  <a:srgbClr val="1E293B"/>
                </a:solidFill>
                <a:latin typeface="Calibri"/>
              </a:rPr>
              <a:t>Tiny protein filaments connecting the tip of one stereocilium to the side of its taller neighbor; stretching these links mechanically pulls open nearby ion channels.</a:t>
            </a:r>
          </a:p>
        </p:txBody>
      </p:sp>
      <p:sp>
        <p:nvSpPr>
          <p:cNvPr id="6" name="Rounded Rectangle 5"/>
          <p:cNvSpPr/>
          <p:nvPr/>
        </p:nvSpPr>
        <p:spPr>
          <a:xfrm>
            <a:off x="548640" y="236829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Mechanotransduction (Auditory)</a:t>
            </a:r>
          </a:p>
          <a:p>
            <a:pPr algn="l">
              <a:spcBef>
                <a:spcPts val="200"/>
              </a:spcBef>
            </a:pPr>
            <a:r>
              <a:rPr sz="1400">
                <a:solidFill>
                  <a:srgbClr val="1E293B"/>
                </a:solidFill>
                <a:latin typeface="Calibri"/>
              </a:rPr>
              <a:t>The process by which mechanical bending of hair cell cilia opens ion channels, allowing sodium to flow in and trigger an action potential, converting sound vibration into a neural signal.</a:t>
            </a:r>
          </a:p>
        </p:txBody>
      </p:sp>
      <p:sp>
        <p:nvSpPr>
          <p:cNvPr id="7" name="Rounded Rectangle 6"/>
          <p:cNvSpPr/>
          <p:nvPr/>
        </p:nvSpPr>
        <p:spPr>
          <a:xfrm>
            <a:off x="548640" y="3364991"/>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8th Cranial Nerve (Vestibulocochlear Nerve)</a:t>
            </a:r>
          </a:p>
          <a:p>
            <a:pPr algn="l">
              <a:spcBef>
                <a:spcPts val="200"/>
              </a:spcBef>
            </a:pPr>
            <a:r>
              <a:rPr sz="1400">
                <a:solidFill>
                  <a:srgbClr val="1E293B"/>
                </a:solidFill>
                <a:latin typeface="Calibri"/>
              </a:rPr>
              <a:t>The cranial nerve that carries both auditory signals from the cochlea and balance signals from the vestibular organs into the brainstem.</a:t>
            </a:r>
          </a:p>
        </p:txBody>
      </p:sp>
      <p:sp>
        <p:nvSpPr>
          <p:cNvPr id="8" name="Rounded Rectangle 7"/>
          <p:cNvSpPr/>
          <p:nvPr/>
        </p:nvSpPr>
        <p:spPr>
          <a:xfrm>
            <a:off x="548640" y="436168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Cochlear Nucleus</a:t>
            </a:r>
          </a:p>
          <a:p>
            <a:pPr algn="l">
              <a:spcBef>
                <a:spcPts val="200"/>
              </a:spcBef>
            </a:pPr>
            <a:r>
              <a:rPr sz="1400">
                <a:solidFill>
                  <a:srgbClr val="1E293B"/>
                </a:solidFill>
                <a:latin typeface="Calibri"/>
              </a:rPr>
              <a:t>The first brainstem structure where auditory nerve fibers synapse; it straddles the border of the medulla and pons, and damage here is the only site that can cause complete deafness in one ear.</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15</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Auditory pathways, sound localization &amp; the vestibular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19–22 of 50</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Tonotopic Organization</a:t>
            </a:r>
          </a:p>
          <a:p>
            <a:pPr algn="l">
              <a:spcBef>
                <a:spcPts val="200"/>
              </a:spcBef>
            </a:pPr>
            <a:r>
              <a:rPr sz="1400">
                <a:solidFill>
                  <a:srgbClr val="1E293B"/>
                </a:solidFill>
                <a:latin typeface="Calibri"/>
              </a:rPr>
              <a:t>A spatial arrangement of neurons according to the sound frequency they respond best to, seen in the cochlear nucleus and maintained throughout the auditory pathway up to cortex.</a:t>
            </a:r>
          </a:p>
        </p:txBody>
      </p:sp>
      <p:sp>
        <p:nvSpPr>
          <p:cNvPr id="6" name="Rounded Rectangle 5"/>
          <p:cNvSpPr/>
          <p:nvPr/>
        </p:nvSpPr>
        <p:spPr>
          <a:xfrm>
            <a:off x="548640" y="2368296"/>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Cat Cochlear Nucleus Recording Experiment</a:t>
            </a:r>
          </a:p>
          <a:p>
            <a:pPr algn="l">
              <a:spcBef>
                <a:spcPts val="200"/>
              </a:spcBef>
            </a:pPr>
            <a:r>
              <a:rPr sz="1400">
                <a:solidFill>
                  <a:srgbClr val="1E293B"/>
                </a:solidFill>
                <a:latin typeface="Calibri"/>
              </a:rPr>
              <a:t>A classic electrophysiology study in which researchers recorded from individual cochlear nucleus neurons while playing tones across frequencies, discovering that each cell has a preferred (best) frequency and that these preferences are organized systematically from high to low across the nucleus.</a:t>
            </a:r>
          </a:p>
        </p:txBody>
      </p:sp>
      <p:sp>
        <p:nvSpPr>
          <p:cNvPr id="7" name="Rounded Rectangle 6"/>
          <p:cNvSpPr/>
          <p:nvPr/>
        </p:nvSpPr>
        <p:spPr>
          <a:xfrm>
            <a:off x="548640" y="378561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Map of Auditory Space</a:t>
            </a:r>
          </a:p>
          <a:p>
            <a:pPr algn="l">
              <a:spcBef>
                <a:spcPts val="200"/>
              </a:spcBef>
            </a:pPr>
            <a:r>
              <a:rPr sz="1400">
                <a:solidFill>
                  <a:srgbClr val="1E293B"/>
                </a:solidFill>
                <a:latin typeface="Calibri"/>
              </a:rPr>
              <a:t>A two-dimensional representation in auditory brain structures where one axis encodes frequency and the other encodes intensity (loudness), so any point carries information about both pitch and volume.</a:t>
            </a:r>
          </a:p>
        </p:txBody>
      </p:sp>
      <p:sp>
        <p:nvSpPr>
          <p:cNvPr id="8" name="Rounded Rectangle 7"/>
          <p:cNvSpPr/>
          <p:nvPr/>
        </p:nvSpPr>
        <p:spPr>
          <a:xfrm>
            <a:off x="548640" y="499262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Ascending Auditory Pathway</a:t>
            </a:r>
          </a:p>
          <a:p>
            <a:pPr algn="l">
              <a:spcBef>
                <a:spcPts val="200"/>
              </a:spcBef>
            </a:pPr>
            <a:r>
              <a:rPr sz="1400">
                <a:solidFill>
                  <a:srgbClr val="1E293B"/>
                </a:solidFill>
                <a:latin typeface="Calibri"/>
              </a:rPr>
              <a:t>The serial chain of relay stations carrying sound information from the ear to the cortex: cochlea to 8th nerve to cochlear nucleus to brainstem auditory nuclei to inferior colliculus to medial geniculate nucleus to primary auditory cortex.</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15</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Auditory pathways, sound localization &amp; the vestibular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23–26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Brainstem Auditory Nuclei (Superior Olivary Nuclei)</a:t>
            </a:r>
          </a:p>
          <a:p>
            <a:pPr algn="l">
              <a:spcBef>
                <a:spcPts val="200"/>
              </a:spcBef>
            </a:pPr>
            <a:r>
              <a:rPr sz="1400">
                <a:solidFill>
                  <a:srgbClr val="1E293B"/>
                </a:solidFill>
                <a:latin typeface="Calibri"/>
              </a:rPr>
              <a:t>A group of brainstem nuclei (sometimes called lateral and medial olivary nuclei) that receive input from the cochlear nucleus and compute differences between the two ears to help localize sound in space.</a:t>
            </a:r>
          </a:p>
        </p:txBody>
      </p:sp>
      <p:sp>
        <p:nvSpPr>
          <p:cNvPr id="6" name="Rounded Rectangle 5"/>
          <p:cNvSpPr/>
          <p:nvPr/>
        </p:nvSpPr>
        <p:spPr>
          <a:xfrm>
            <a:off x="548640" y="257860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Inferior Colliculus</a:t>
            </a:r>
          </a:p>
          <a:p>
            <a:pPr algn="l">
              <a:spcBef>
                <a:spcPts val="200"/>
              </a:spcBef>
            </a:pPr>
            <a:r>
              <a:rPr sz="1400">
                <a:solidFill>
                  <a:srgbClr val="1E293B"/>
                </a:solidFill>
                <a:latin typeface="Calibri"/>
              </a:rPr>
              <a:t>A midbrain structure that is an obligatory relay station for all ascending auditory information on its way to the thalamus; functionally parallel to the superior colliculus in the visual system but dedicated to sound.</a:t>
            </a:r>
          </a:p>
        </p:txBody>
      </p:sp>
      <p:sp>
        <p:nvSpPr>
          <p:cNvPr id="7" name="Rounded Rectangle 6"/>
          <p:cNvSpPr/>
          <p:nvPr/>
        </p:nvSpPr>
        <p:spPr>
          <a:xfrm>
            <a:off x="548640" y="378561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Superior Colliculus (Auditory Context)</a:t>
            </a:r>
          </a:p>
          <a:p>
            <a:pPr algn="l">
              <a:spcBef>
                <a:spcPts val="200"/>
              </a:spcBef>
            </a:pPr>
            <a:r>
              <a:rPr sz="1400">
                <a:solidFill>
                  <a:srgbClr val="1E293B"/>
                </a:solidFill>
                <a:latin typeface="Calibri"/>
              </a:rPr>
              <a:t>A midbrain structure involved in coordinating visual information and orienting responses, discussed here as the auditory system's structural counterpart to the inferior colliculus.</a:t>
            </a:r>
          </a:p>
        </p:txBody>
      </p:sp>
      <p:sp>
        <p:nvSpPr>
          <p:cNvPr id="8" name="Rounded Rectangle 7"/>
          <p:cNvSpPr/>
          <p:nvPr/>
        </p:nvSpPr>
        <p:spPr>
          <a:xfrm>
            <a:off x="548640" y="4782312"/>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Medial Geniculate Nucleus</a:t>
            </a:r>
          </a:p>
          <a:p>
            <a:pPr algn="l">
              <a:spcBef>
                <a:spcPts val="200"/>
              </a:spcBef>
            </a:pPr>
            <a:r>
              <a:rPr sz="1400">
                <a:solidFill>
                  <a:srgbClr val="1E293B"/>
                </a:solidFill>
                <a:latin typeface="Calibri"/>
              </a:rPr>
              <a:t>The thalamic relay nucleus for the auditory system, analogous to the lateral geniculate nucleus for vision; it receives input from the inferior colliculus and projects to primary auditory cortex.</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15</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Auditory pathways, sound localization &amp; the vestibular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27–30 of 50</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Primary Auditory Cortex (Brodmann Area 41)</a:t>
            </a:r>
          </a:p>
          <a:p>
            <a:pPr algn="l">
              <a:spcBef>
                <a:spcPts val="200"/>
              </a:spcBef>
            </a:pPr>
            <a:r>
              <a:rPr sz="1400">
                <a:solidFill>
                  <a:srgbClr val="1E293B"/>
                </a:solidFill>
                <a:latin typeface="Calibri"/>
              </a:rPr>
              <a:t>The first cortical area to receive auditory information from the thalamus, located in the temporal lobe; damage or stimulation here relates to basic processing of sound.</a:t>
            </a:r>
          </a:p>
        </p:txBody>
      </p:sp>
      <p:sp>
        <p:nvSpPr>
          <p:cNvPr id="6" name="Rounded Rectangle 5"/>
          <p:cNvSpPr/>
          <p:nvPr/>
        </p:nvSpPr>
        <p:spPr>
          <a:xfrm>
            <a:off x="548640" y="236829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Secondary/Tertiary Auditory Cortex (Association Cortex)</a:t>
            </a:r>
          </a:p>
          <a:p>
            <a:pPr algn="l">
              <a:spcBef>
                <a:spcPts val="200"/>
              </a:spcBef>
            </a:pPr>
            <a:r>
              <a:rPr sz="1400">
                <a:solidFill>
                  <a:srgbClr val="1E293B"/>
                </a:solidFill>
                <a:latin typeface="Calibri"/>
              </a:rPr>
              <a:t>Higher-order cortical areas beyond primary auditory cortex that process more complex aspects of sound, such as meaning, memory, and emotional content, recruiting progressively more cortical regions.</a:t>
            </a:r>
          </a:p>
        </p:txBody>
      </p:sp>
      <p:sp>
        <p:nvSpPr>
          <p:cNvPr id="7" name="Rounded Rectangle 6"/>
          <p:cNvSpPr/>
          <p:nvPr/>
        </p:nvSpPr>
        <p:spPr>
          <a:xfrm>
            <a:off x="548640" y="357530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Conduction Deafness</a:t>
            </a:r>
          </a:p>
          <a:p>
            <a:pPr algn="l">
              <a:spcBef>
                <a:spcPts val="200"/>
              </a:spcBef>
            </a:pPr>
            <a:r>
              <a:rPr sz="1400">
                <a:solidFill>
                  <a:srgbClr val="1E293B"/>
                </a:solidFill>
                <a:latin typeface="Calibri"/>
              </a:rPr>
              <a:t>Hearing loss caused by a failure of sound to mechanically conduct from the eardrum to the oval window, often due to problems with the ossicles or chronic infections degrading the middle ear bones.</a:t>
            </a:r>
          </a:p>
        </p:txBody>
      </p:sp>
      <p:sp>
        <p:nvSpPr>
          <p:cNvPr id="8" name="Rounded Rectangle 7"/>
          <p:cNvSpPr/>
          <p:nvPr/>
        </p:nvSpPr>
        <p:spPr>
          <a:xfrm>
            <a:off x="548640" y="4782312"/>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8th Nerve (Sensorineural) Deafness</a:t>
            </a:r>
          </a:p>
          <a:p>
            <a:pPr algn="l">
              <a:spcBef>
                <a:spcPts val="200"/>
              </a:spcBef>
            </a:pPr>
            <a:r>
              <a:rPr sz="1400">
                <a:solidFill>
                  <a:srgbClr val="1E293B"/>
                </a:solidFill>
                <a:latin typeface="Calibri"/>
              </a:rPr>
              <a:t>Hearing loss caused by damage to the cochlea or the 8th cranial nerve itself, resulting in an inability to hear in one ear.</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15</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Auditory pathways, sound localization &amp; the vestibular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31–34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Functional Neuroanatomy (Auditory)</a:t>
            </a:r>
          </a:p>
          <a:p>
            <a:pPr algn="l">
              <a:spcBef>
                <a:spcPts val="200"/>
              </a:spcBef>
            </a:pPr>
            <a:r>
              <a:rPr sz="1400">
                <a:solidFill>
                  <a:srgbClr val="1E293B"/>
                </a:solidFill>
                <a:latin typeface="Calibri"/>
              </a:rPr>
              <a:t>The principle that damage at different points along a sensory pathway produces different, predictable patterns of sensory loss, allowing clinicians to localize lesions based on symptoms.</a:t>
            </a:r>
          </a:p>
        </p:txBody>
      </p:sp>
      <p:sp>
        <p:nvSpPr>
          <p:cNvPr id="6" name="Rounded Rectangle 5"/>
          <p:cNvSpPr/>
          <p:nvPr/>
        </p:nvSpPr>
        <p:spPr>
          <a:xfrm>
            <a:off x="548640" y="257860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Interaural Time Difference</a:t>
            </a:r>
          </a:p>
          <a:p>
            <a:pPr algn="l">
              <a:spcBef>
                <a:spcPts val="200"/>
              </a:spcBef>
            </a:pPr>
            <a:r>
              <a:rPr sz="1400">
                <a:solidFill>
                  <a:srgbClr val="1E293B"/>
                </a:solidFill>
                <a:latin typeface="Calibri"/>
              </a:rPr>
              <a:t>A sound localization cue based on the fact that a sound reaches the closer ear a few milliseconds before the farther ear; specialized brainstem neurons detect which ear fired first.</a:t>
            </a:r>
          </a:p>
        </p:txBody>
      </p:sp>
      <p:sp>
        <p:nvSpPr>
          <p:cNvPr id="7" name="Rounded Rectangle 6"/>
          <p:cNvSpPr/>
          <p:nvPr/>
        </p:nvSpPr>
        <p:spPr>
          <a:xfrm>
            <a:off x="548640" y="378561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Interaural Phase Difference</a:t>
            </a:r>
          </a:p>
          <a:p>
            <a:pPr algn="l">
              <a:spcBef>
                <a:spcPts val="200"/>
              </a:spcBef>
            </a:pPr>
            <a:r>
              <a:rPr sz="1400">
                <a:solidFill>
                  <a:srgbClr val="1E293B"/>
                </a:solidFill>
                <a:latin typeface="Calibri"/>
              </a:rPr>
              <a:t>A sound localization cue used for ongoing (not just onset) sounds, where neurons compare whether the two ears are receiving sound waves at the same point in their cycle (in phase) or opposite points (out of phase); effective mainly below about 1500 Hz.</a:t>
            </a:r>
          </a:p>
        </p:txBody>
      </p:sp>
      <p:sp>
        <p:nvSpPr>
          <p:cNvPr id="8" name="Rounded Rectangle 7"/>
          <p:cNvSpPr/>
          <p:nvPr/>
        </p:nvSpPr>
        <p:spPr>
          <a:xfrm>
            <a:off x="548640" y="499262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Interaural Intensity (Loudness) Difference</a:t>
            </a:r>
          </a:p>
          <a:p>
            <a:pPr algn="l">
              <a:spcBef>
                <a:spcPts val="200"/>
              </a:spcBef>
            </a:pPr>
            <a:r>
              <a:rPr sz="1400">
                <a:solidFill>
                  <a:srgbClr val="1E293B"/>
                </a:solidFill>
                <a:latin typeface="Calibri"/>
              </a:rPr>
              <a:t>A sound localization cue based on the head creating an acoustic shadow, making a sound louder in the ear closer to the source; most effective for higher frequencies (roughly 3-4 kHz and above).</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15</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Auditory pathways, sound localization &amp; the vestibular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35–38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Sound Localization</a:t>
            </a:r>
          </a:p>
          <a:p>
            <a:pPr algn="l">
              <a:spcBef>
                <a:spcPts val="200"/>
              </a:spcBef>
            </a:pPr>
            <a:r>
              <a:rPr sz="1400">
                <a:solidFill>
                  <a:srgbClr val="1E293B"/>
                </a:solidFill>
                <a:latin typeface="Calibri"/>
              </a:rPr>
              <a:t>The brain's ability to determine the spatial origin of a sound using complementary cues: interaural time differences, phase differences, and intensity differences, each most effective in a different frequency range.</a:t>
            </a:r>
          </a:p>
        </p:txBody>
      </p:sp>
      <p:sp>
        <p:nvSpPr>
          <p:cNvPr id="6" name="Rounded Rectangle 5"/>
          <p:cNvSpPr/>
          <p:nvPr/>
        </p:nvSpPr>
        <p:spPr>
          <a:xfrm>
            <a:off x="548640" y="257860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Orienting Response (Auditory)</a:t>
            </a:r>
          </a:p>
          <a:p>
            <a:pPr algn="l">
              <a:spcBef>
                <a:spcPts val="200"/>
              </a:spcBef>
            </a:pPr>
            <a:r>
              <a:rPr sz="1400">
                <a:solidFill>
                  <a:srgbClr val="1E293B"/>
                </a:solidFill>
                <a:latin typeface="Calibri"/>
              </a:rPr>
              <a:t>The reflexive turning of the head or body toward a sound source, driven by brainstem circuits using timing and phase cues, continuing until the signal is equally strong in both ears.</a:t>
            </a:r>
          </a:p>
        </p:txBody>
      </p:sp>
      <p:sp>
        <p:nvSpPr>
          <p:cNvPr id="7" name="Rounded Rectangle 6"/>
          <p:cNvSpPr/>
          <p:nvPr/>
        </p:nvSpPr>
        <p:spPr>
          <a:xfrm>
            <a:off x="548640" y="357530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Axon Caliber and Myelination in Auditory Timing</a:t>
            </a:r>
          </a:p>
          <a:p>
            <a:pPr algn="l">
              <a:spcBef>
                <a:spcPts val="200"/>
              </a:spcBef>
            </a:pPr>
            <a:r>
              <a:rPr sz="1400">
                <a:solidFill>
                  <a:srgbClr val="1E293B"/>
                </a:solidFill>
                <a:latin typeface="Calibri"/>
              </a:rPr>
              <a:t>The precise calibration of axon diameter and myelination in auditory brainstem circuits, which fine-tunes conduction velocity so that timing differences between the two ears can be accurately measured.</a:t>
            </a:r>
          </a:p>
        </p:txBody>
      </p:sp>
      <p:sp>
        <p:nvSpPr>
          <p:cNvPr id="8" name="Rounded Rectangle 7"/>
          <p:cNvSpPr/>
          <p:nvPr/>
        </p:nvSpPr>
        <p:spPr>
          <a:xfrm>
            <a:off x="548640" y="4782312"/>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Penfield's Cortical Stimulation Experiments</a:t>
            </a:r>
          </a:p>
          <a:p>
            <a:pPr algn="l">
              <a:spcBef>
                <a:spcPts val="200"/>
              </a:spcBef>
            </a:pPr>
            <a:r>
              <a:rPr sz="1400">
                <a:solidFill>
                  <a:srgbClr val="1E293B"/>
                </a:solidFill>
                <a:latin typeface="Calibri"/>
              </a:rPr>
              <a:t>Wilder Penfield's studies in which he electrically stimulated regions of the brain in awake patients and had them report their sensations; stimulating auditory cortex produced not simple tones but complex experiences like entire remembered songs with emotional content.</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15</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Auditory pathways, sound localization &amp; the vestibular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39–42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No Parallel Pathways in Audition</a:t>
            </a:r>
          </a:p>
          <a:p>
            <a:pPr algn="l">
              <a:spcBef>
                <a:spcPts val="200"/>
              </a:spcBef>
            </a:pPr>
            <a:r>
              <a:rPr sz="1400">
                <a:solidFill>
                  <a:srgbClr val="1E293B"/>
                </a:solidFill>
                <a:latin typeface="Calibri"/>
              </a:rPr>
              <a:t>The observation that, unlike vision (which can route from the retina to either the lateral geniculate nucleus or the superior colliculus), the auditory system has a single obligatory serial route from cochlea to cortex with no alternate parallel pathway.</a:t>
            </a:r>
          </a:p>
        </p:txBody>
      </p:sp>
      <p:sp>
        <p:nvSpPr>
          <p:cNvPr id="6" name="Rounded Rectangle 5"/>
          <p:cNvSpPr/>
          <p:nvPr/>
        </p:nvSpPr>
        <p:spPr>
          <a:xfrm>
            <a:off x="548640" y="257860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Vestibular System</a:t>
            </a:r>
          </a:p>
          <a:p>
            <a:pPr algn="l">
              <a:spcBef>
                <a:spcPts val="200"/>
              </a:spcBef>
            </a:pPr>
            <a:r>
              <a:rPr sz="1400">
                <a:solidFill>
                  <a:srgbClr val="1E293B"/>
                </a:solidFill>
                <a:latin typeface="Calibri"/>
              </a:rPr>
              <a:t>The sensory system responsible for balance and spatial orientation, housed in the inner ear alongside the cochlea, consisting of the semicircular canals and the otolith organs.</a:t>
            </a:r>
          </a:p>
        </p:txBody>
      </p:sp>
      <p:sp>
        <p:nvSpPr>
          <p:cNvPr id="7" name="Rounded Rectangle 6"/>
          <p:cNvSpPr/>
          <p:nvPr/>
        </p:nvSpPr>
        <p:spPr>
          <a:xfrm>
            <a:off x="548640" y="3575304"/>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Semicircular Canals</a:t>
            </a:r>
          </a:p>
          <a:p>
            <a:pPr algn="l">
              <a:spcBef>
                <a:spcPts val="200"/>
              </a:spcBef>
            </a:pPr>
            <a:r>
              <a:rPr sz="1400">
                <a:solidFill>
                  <a:srgbClr val="1E293B"/>
                </a:solidFill>
                <a:latin typeface="Calibri"/>
              </a:rPr>
              <a:t>Three fluid-filled, looped structures in each inner ear, oriented along the X, Y, and Z axes, that detect rotational (angular) movement of the head.</a:t>
            </a:r>
          </a:p>
        </p:txBody>
      </p:sp>
      <p:sp>
        <p:nvSpPr>
          <p:cNvPr id="8" name="Rounded Rectangle 7"/>
          <p:cNvSpPr/>
          <p:nvPr/>
        </p:nvSpPr>
        <p:spPr>
          <a:xfrm>
            <a:off x="548640" y="45720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Vestibular Hair Cells</a:t>
            </a:r>
          </a:p>
          <a:p>
            <a:pPr algn="l">
              <a:spcBef>
                <a:spcPts val="200"/>
              </a:spcBef>
            </a:pPr>
            <a:r>
              <a:rPr sz="1400">
                <a:solidFill>
                  <a:srgbClr val="1E293B"/>
                </a:solidFill>
                <a:latin typeface="Calibri"/>
              </a:rPr>
              <a:t>Hair cells within the vestibular organs whose cilia project into a gel-like fluid; movement of that fluid bends the cilia and triggers depolarization or hyperpolarization depending on the direction of bending.</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15</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Auditory pathways, sound localization &amp; the vestibular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43–46 of 50</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Bidirectional Angular Accelerometers</a:t>
            </a:r>
          </a:p>
          <a:p>
            <a:pPr algn="l">
              <a:spcBef>
                <a:spcPts val="200"/>
              </a:spcBef>
            </a:pPr>
            <a:r>
              <a:rPr sz="1400">
                <a:solidFill>
                  <a:srgbClr val="1E293B"/>
                </a:solidFill>
                <a:latin typeface="Calibri"/>
              </a:rPr>
              <a:t>The functional description of the semicircular canals: they detect both the direction and the speed (acceleration) of rotational head movement in each of three planes.</a:t>
            </a:r>
          </a:p>
        </p:txBody>
      </p:sp>
      <p:sp>
        <p:nvSpPr>
          <p:cNvPr id="6" name="Rounded Rectangle 5"/>
          <p:cNvSpPr/>
          <p:nvPr/>
        </p:nvSpPr>
        <p:spPr>
          <a:xfrm>
            <a:off x="548640" y="236829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Direction Coding via Hyperpolarization/Depolarization</a:t>
            </a:r>
          </a:p>
          <a:p>
            <a:pPr algn="l">
              <a:spcBef>
                <a:spcPts val="200"/>
              </a:spcBef>
            </a:pPr>
            <a:r>
              <a:rPr sz="1400">
                <a:solidFill>
                  <a:srgbClr val="1E293B"/>
                </a:solidFill>
                <a:latin typeface="Calibri"/>
              </a:rPr>
              <a:t>The mechanism by which vestibular hair cells signal movement direction: bending cilia one way causes depolarization, while bending the opposite way causes hyperpolarization, giving the brain a directional code.</a:t>
            </a:r>
          </a:p>
        </p:txBody>
      </p:sp>
      <p:sp>
        <p:nvSpPr>
          <p:cNvPr id="7" name="Rounded Rectangle 6"/>
          <p:cNvSpPr/>
          <p:nvPr/>
        </p:nvSpPr>
        <p:spPr>
          <a:xfrm>
            <a:off x="548640" y="3575304"/>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Anterior, Posterior, and Lateral Semicircular Canals</a:t>
            </a:r>
          </a:p>
          <a:p>
            <a:pPr algn="l">
              <a:spcBef>
                <a:spcPts val="200"/>
              </a:spcBef>
            </a:pPr>
            <a:r>
              <a:rPr sz="1400">
                <a:solidFill>
                  <a:srgbClr val="1E293B"/>
                </a:solidFill>
                <a:latin typeface="Calibri"/>
              </a:rPr>
              <a:t>The three named semicircular canals in each ear, each oriented in a different plane so that together they can detect head rotation in any direction.</a:t>
            </a:r>
          </a:p>
        </p:txBody>
      </p:sp>
      <p:sp>
        <p:nvSpPr>
          <p:cNvPr id="8" name="Rounded Rectangle 7"/>
          <p:cNvSpPr/>
          <p:nvPr/>
        </p:nvSpPr>
        <p:spPr>
          <a:xfrm>
            <a:off x="548640" y="45720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Otolith Organs</a:t>
            </a:r>
          </a:p>
          <a:p>
            <a:pPr algn="l">
              <a:spcBef>
                <a:spcPts val="200"/>
              </a:spcBef>
            </a:pPr>
            <a:r>
              <a:rPr sz="1400">
                <a:solidFill>
                  <a:srgbClr val="1E293B"/>
                </a:solidFill>
                <a:latin typeface="Calibri"/>
              </a:rPr>
              <a:t>The utricle and saccule, vestibular structures that detect linear acceleration and the head's orientation relative to gravity, as opposed to the rotational sensing of the semicircular canals.</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15</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Auditory pathways, sound localization &amp; the vestibular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47–50 of 50</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Utricle</a:t>
            </a:r>
          </a:p>
          <a:p>
            <a:pPr algn="l">
              <a:spcBef>
                <a:spcPts val="200"/>
              </a:spcBef>
            </a:pPr>
            <a:r>
              <a:rPr sz="1400">
                <a:solidFill>
                  <a:srgbClr val="1E293B"/>
                </a:solidFill>
                <a:latin typeface="Calibri"/>
              </a:rPr>
              <a:t>An otolith organ oriented along one spatial plane that, along with the saccule, uses tiny crystals resting on hair cells to detect head position relative to gravity and linear acceleration.</a:t>
            </a:r>
          </a:p>
        </p:txBody>
      </p:sp>
      <p:sp>
        <p:nvSpPr>
          <p:cNvPr id="6" name="Rounded Rectangle 5"/>
          <p:cNvSpPr/>
          <p:nvPr/>
        </p:nvSpPr>
        <p:spPr>
          <a:xfrm>
            <a:off x="548640" y="257860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Saccule</a:t>
            </a:r>
          </a:p>
          <a:p>
            <a:pPr algn="l">
              <a:spcBef>
                <a:spcPts val="200"/>
              </a:spcBef>
            </a:pPr>
            <a:r>
              <a:rPr sz="1400">
                <a:solidFill>
                  <a:srgbClr val="1E293B"/>
                </a:solidFill>
                <a:latin typeface="Calibri"/>
              </a:rPr>
              <a:t>An otolith organ oriented along a plane perpendicular to the utricle that works together with it to detect gravity and linear movement in multiple directions.</a:t>
            </a:r>
          </a:p>
        </p:txBody>
      </p:sp>
      <p:sp>
        <p:nvSpPr>
          <p:cNvPr id="7" name="Rounded Rectangle 6"/>
          <p:cNvSpPr/>
          <p:nvPr/>
        </p:nvSpPr>
        <p:spPr>
          <a:xfrm>
            <a:off x="548640" y="357530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Otoconia (Otolith Crystals)</a:t>
            </a:r>
          </a:p>
          <a:p>
            <a:pPr algn="l">
              <a:spcBef>
                <a:spcPts val="200"/>
              </a:spcBef>
            </a:pPr>
            <a:r>
              <a:rPr sz="1400">
                <a:solidFill>
                  <a:srgbClr val="1E293B"/>
                </a:solidFill>
                <a:latin typeface="Calibri"/>
              </a:rPr>
              <a:t>Tiny calcium carbonate crystals, produced naturally by the body, that rest on top of the hair cells in the utricle and saccule and shift with gravity to press on or release the hair cell cilia.</a:t>
            </a:r>
          </a:p>
        </p:txBody>
      </p:sp>
      <p:sp>
        <p:nvSpPr>
          <p:cNvPr id="8" name="Rounded Rectangle 7"/>
          <p:cNvSpPr/>
          <p:nvPr/>
        </p:nvSpPr>
        <p:spPr>
          <a:xfrm>
            <a:off x="548640" y="4782312"/>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Gravity and Linear Acceleration Detection</a:t>
            </a:r>
          </a:p>
          <a:p>
            <a:pPr algn="l">
              <a:spcBef>
                <a:spcPts val="200"/>
              </a:spcBef>
            </a:pPr>
            <a:r>
              <a:rPr sz="1400">
                <a:solidFill>
                  <a:srgbClr val="1E293B"/>
                </a:solidFill>
                <a:latin typeface="Calibri"/>
              </a:rPr>
              <a:t>The function of the otolith organs: as the head tilts or accelerates linearly, the weight of the otoconia shifts and compresses different hair cells, informing the brain of head position and movement.</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bg>
      <p:bgPr>
        <a:solidFill>
          <a:srgbClr val="1E293B"/>
        </a:solidFill>
        <a:effectLst/>
      </p:bgPr>
    </p:bg>
    <p:spTree>
      <p:nvGrpSpPr>
        <p:cNvPr id="1" name=""/>
        <p:cNvGrpSpPr/>
        <p:nvPr/>
      </p:nvGrpSpPr>
      <p:grpSpPr/>
      <p:sp>
        <p:nvSpPr>
          <p:cNvPr id="2" name="TextBox 1"/>
          <p:cNvSpPr txBox="1"/>
          <p:nvPr/>
        </p:nvSpPr>
        <p:spPr>
          <a:xfrm>
            <a:off x="914400" y="1920240"/>
            <a:ext cx="10360152" cy="457200"/>
          </a:xfrm>
          <a:prstGeom prst="rect">
            <a:avLst/>
          </a:prstGeom>
          <a:noFill/>
        </p:spPr>
        <p:txBody>
          <a:bodyPr wrap="square" lIns="0" rIns="0" tIns="0" bIns="0">
            <a:spAutoFit/>
          </a:bodyPr>
          <a:lstStyle/>
          <a:p>
            <a:pPr algn="ctr"/>
            <a:r>
              <a:rPr sz="1600" b="1" i="0">
                <a:solidFill>
                  <a:srgbClr val="93C5FD"/>
                </a:solidFill>
                <a:latin typeface="Calibri"/>
              </a:rPr>
              <a:t>SECTION</a:t>
            </a:r>
          </a:p>
        </p:txBody>
      </p:sp>
      <p:sp>
        <p:nvSpPr>
          <p:cNvPr id="3" name="TextBox 2"/>
          <p:cNvSpPr txBox="1"/>
          <p:nvPr/>
        </p:nvSpPr>
        <p:spPr>
          <a:xfrm>
            <a:off x="914400" y="2423160"/>
            <a:ext cx="10360152" cy="1005840"/>
          </a:xfrm>
          <a:prstGeom prst="rect">
            <a:avLst/>
          </a:prstGeom>
          <a:noFill/>
        </p:spPr>
        <p:txBody>
          <a:bodyPr wrap="square" lIns="0" rIns="0" tIns="0" bIns="0">
            <a:spAutoFit/>
          </a:bodyPr>
          <a:lstStyle/>
          <a:p>
            <a:pPr algn="ctr"/>
            <a:r>
              <a:rPr sz="5400" b="1" i="0">
                <a:solidFill>
                  <a:srgbClr val="FFFFFF"/>
                </a:solidFill>
                <a:latin typeface="Cambria"/>
              </a:rPr>
              <a:t>Lecture 16</a:t>
            </a:r>
          </a:p>
        </p:txBody>
      </p:sp>
      <p:sp>
        <p:nvSpPr>
          <p:cNvPr id="4" name="TextBox 3"/>
          <p:cNvSpPr txBox="1"/>
          <p:nvPr/>
        </p:nvSpPr>
        <p:spPr>
          <a:xfrm>
            <a:off x="1188720" y="3520440"/>
            <a:ext cx="9811512" cy="914400"/>
          </a:xfrm>
          <a:prstGeom prst="rect">
            <a:avLst/>
          </a:prstGeom>
          <a:noFill/>
        </p:spPr>
        <p:txBody>
          <a:bodyPr wrap="square" lIns="0" rIns="0" tIns="0" bIns="0">
            <a:spAutoFit/>
          </a:bodyPr>
          <a:lstStyle/>
          <a:p>
            <a:pPr algn="ctr">
              <a:lnSpc>
                <a:spcPct val="120000"/>
              </a:lnSpc>
            </a:pPr>
            <a:r>
              <a:rPr sz="2000" b="0" i="0">
                <a:solidFill>
                  <a:srgbClr val="BFDBFE"/>
                </a:solidFill>
                <a:latin typeface="Calibri"/>
              </a:rPr>
              <a:t>Taste, smell &amp; the somatosensory system</a:t>
            </a:r>
          </a:p>
        </p:txBody>
      </p:sp>
      <p:sp>
        <p:nvSpPr>
          <p:cNvPr id="5" name="TextBox 4"/>
          <p:cNvSpPr txBox="1"/>
          <p:nvPr/>
        </p:nvSpPr>
        <p:spPr>
          <a:xfrm>
            <a:off x="914400" y="4663440"/>
            <a:ext cx="10360152" cy="365760"/>
          </a:xfrm>
          <a:prstGeom prst="rect">
            <a:avLst/>
          </a:prstGeom>
          <a:noFill/>
        </p:spPr>
        <p:txBody>
          <a:bodyPr wrap="square" lIns="0" rIns="0" tIns="0" bIns="0">
            <a:spAutoFit/>
          </a:bodyPr>
          <a:lstStyle/>
          <a:p>
            <a:pPr algn="ctr"/>
            <a:r>
              <a:rPr sz="1300" b="0" i="0">
                <a:solidFill>
                  <a:srgbClr val="64748B"/>
                </a:solidFill>
                <a:latin typeface="Calibri"/>
              </a:rPr>
              <a:t>58 terms</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16</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Taste, smell &amp; the somatosensory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1–4 of 58</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Chemical Senses</a:t>
            </a:r>
          </a:p>
          <a:p>
            <a:pPr algn="l">
              <a:spcBef>
                <a:spcPts val="200"/>
              </a:spcBef>
            </a:pPr>
            <a:r>
              <a:rPr sz="1400">
                <a:solidFill>
                  <a:srgbClr val="1E293B"/>
                </a:solidFill>
                <a:latin typeface="Calibri"/>
              </a:rPr>
              <a:t>Taste and smell are called chemical senses because their receptors detect molecules dissolved in saliva (taste) or floating in and dissolved within mucus (smell), rather than light or sound energy.</a:t>
            </a:r>
          </a:p>
        </p:txBody>
      </p:sp>
      <p:sp>
        <p:nvSpPr>
          <p:cNvPr id="6" name="Rounded Rectangle 5"/>
          <p:cNvSpPr/>
          <p:nvPr/>
        </p:nvSpPr>
        <p:spPr>
          <a:xfrm>
            <a:off x="548640" y="257860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Taste Bud Map Myth</a:t>
            </a:r>
          </a:p>
          <a:p>
            <a:pPr algn="l">
              <a:spcBef>
                <a:spcPts val="200"/>
              </a:spcBef>
            </a:pPr>
            <a:r>
              <a:rPr sz="1400">
                <a:solidFill>
                  <a:srgbClr val="1E293B"/>
                </a:solidFill>
                <a:latin typeface="Calibri"/>
              </a:rPr>
              <a:t>The commonly taught idea that different regions of the tongue are each responsible for only one taste (sweet, sour, etc.) is false; all areas of the tongue can detect all five tastes, though receptor density may vary slightly by region.</a:t>
            </a:r>
          </a:p>
        </p:txBody>
      </p:sp>
      <p:sp>
        <p:nvSpPr>
          <p:cNvPr id="7" name="Rounded Rectangle 6"/>
          <p:cNvSpPr/>
          <p:nvPr/>
        </p:nvSpPr>
        <p:spPr>
          <a:xfrm>
            <a:off x="548640" y="378561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Papillae</a:t>
            </a:r>
          </a:p>
          <a:p>
            <a:pPr algn="l">
              <a:spcBef>
                <a:spcPts val="200"/>
              </a:spcBef>
            </a:pPr>
            <a:r>
              <a:rPr sz="1400">
                <a:solidFill>
                  <a:srgbClr val="1E293B"/>
                </a:solidFill>
                <a:latin typeface="Calibri"/>
              </a:rPr>
              <a:t>Small bump-like structures on the tongue (and some other areas) that house taste buds; there are three basic types, with the mushroom-shaped fungiform papillae being the most visibly obvious.</a:t>
            </a:r>
          </a:p>
        </p:txBody>
      </p:sp>
      <p:sp>
        <p:nvSpPr>
          <p:cNvPr id="8" name="Rounded Rectangle 7"/>
          <p:cNvSpPr/>
          <p:nvPr/>
        </p:nvSpPr>
        <p:spPr>
          <a:xfrm>
            <a:off x="548640" y="4992624"/>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Fungiform Papillae</a:t>
            </a:r>
          </a:p>
          <a:p>
            <a:pPr algn="l">
              <a:spcBef>
                <a:spcPts val="200"/>
              </a:spcBef>
            </a:pPr>
            <a:r>
              <a:rPr sz="1400">
                <a:solidFill>
                  <a:srgbClr val="1E293B"/>
                </a:solidFill>
                <a:latin typeface="Calibri"/>
              </a:rPr>
              <a:t>Mushroom-shaped papillae on the tongue that typically contain only one to five taste buds each, compared to papillae types that can hold hundreds.</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16</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Taste, smell &amp; the somatosensory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5–8 of 58</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Taste Bud</a:t>
            </a:r>
          </a:p>
          <a:p>
            <a:pPr algn="l">
              <a:spcBef>
                <a:spcPts val="200"/>
              </a:spcBef>
            </a:pPr>
            <a:r>
              <a:rPr sz="1400">
                <a:solidFill>
                  <a:srgbClr val="1E293B"/>
                </a:solidFill>
                <a:latin typeface="Calibri"/>
              </a:rPr>
              <a:t>A garlic-clove-shaped cluster of roughly 100 cells located within papillae, containing taste (receptor) cells, supporting cells, and basal stem cells, with a small opening called the taste pore at its tip.</a:t>
            </a:r>
          </a:p>
        </p:txBody>
      </p:sp>
      <p:sp>
        <p:nvSpPr>
          <p:cNvPr id="6" name="Rounded Rectangle 5"/>
          <p:cNvSpPr/>
          <p:nvPr/>
        </p:nvSpPr>
        <p:spPr>
          <a:xfrm>
            <a:off x="548640" y="257860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Taste Pore</a:t>
            </a:r>
          </a:p>
          <a:p>
            <a:pPr algn="l">
              <a:spcBef>
                <a:spcPts val="200"/>
              </a:spcBef>
            </a:pPr>
            <a:r>
              <a:rPr sz="1400">
                <a:solidFill>
                  <a:srgbClr val="1E293B"/>
                </a:solidFill>
                <a:latin typeface="Calibri"/>
              </a:rPr>
              <a:t>The tiny opening at the top of a taste bud through which dissolved chemicals from food enter and contact the microvilli of taste cells.</a:t>
            </a:r>
          </a:p>
        </p:txBody>
      </p:sp>
      <p:sp>
        <p:nvSpPr>
          <p:cNvPr id="7" name="Rounded Rectangle 6"/>
          <p:cNvSpPr/>
          <p:nvPr/>
        </p:nvSpPr>
        <p:spPr>
          <a:xfrm>
            <a:off x="548640" y="357530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Taste Cell (Gustatory Receptor Cell)</a:t>
            </a:r>
          </a:p>
          <a:p>
            <a:pPr algn="l">
              <a:spcBef>
                <a:spcPts val="200"/>
              </a:spcBef>
            </a:pPr>
            <a:r>
              <a:rPr sz="1400">
                <a:solidFill>
                  <a:srgbClr val="1E293B"/>
                </a:solidFill>
                <a:latin typeface="Calibri"/>
              </a:rPr>
              <a:t>The receptor cell within a taste bud that extends microvilli into the taste pore to detect dissolved chemicals; it is not technically a neuron but can become electrically active and release neurotransmitter onto gustatory sensory neurons.</a:t>
            </a:r>
          </a:p>
        </p:txBody>
      </p:sp>
      <p:sp>
        <p:nvSpPr>
          <p:cNvPr id="8" name="Rounded Rectangle 7"/>
          <p:cNvSpPr/>
          <p:nvPr/>
        </p:nvSpPr>
        <p:spPr>
          <a:xfrm>
            <a:off x="548640" y="4782312"/>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Basal Cell (Taste Bud Stem Cell)</a:t>
            </a:r>
          </a:p>
          <a:p>
            <a:pPr algn="l">
              <a:spcBef>
                <a:spcPts val="200"/>
              </a:spcBef>
            </a:pPr>
            <a:r>
              <a:rPr sz="1400">
                <a:solidFill>
                  <a:srgbClr val="1E293B"/>
                </a:solidFill>
                <a:latin typeface="Calibri"/>
              </a:rPr>
              <a:t>A stem cell located at the base of the taste bud that continually regenerates taste cells, which are replaced roughly every 10 days.</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16</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Taste, smell &amp; the somatosensory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9–13 of 58</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Gustatory Sensory Neuron</a:t>
            </a:r>
          </a:p>
          <a:p>
            <a:pPr algn="l">
              <a:spcBef>
                <a:spcPts val="200"/>
              </a:spcBef>
            </a:pPr>
            <a:r>
              <a:rPr sz="1400">
                <a:solidFill>
                  <a:srgbClr val="1E293B"/>
                </a:solidFill>
                <a:latin typeface="Calibri"/>
              </a:rPr>
              <a:t>The sensory neuron that synapses with taste cells at the base of the taste bud and carries taste information via cranial nerves toward the brainstem.</a:t>
            </a:r>
          </a:p>
        </p:txBody>
      </p:sp>
      <p:sp>
        <p:nvSpPr>
          <p:cNvPr id="6" name="Rounded Rectangle 5"/>
          <p:cNvSpPr/>
          <p:nvPr/>
        </p:nvSpPr>
        <p:spPr>
          <a:xfrm>
            <a:off x="548640" y="236829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Cranial Nerves VII, IX, and X (Taste)</a:t>
            </a:r>
          </a:p>
          <a:p>
            <a:pPr algn="l">
              <a:spcBef>
                <a:spcPts val="200"/>
              </a:spcBef>
            </a:pPr>
            <a:r>
              <a:rPr sz="1400">
                <a:solidFill>
                  <a:srgbClr val="1E293B"/>
                </a:solidFill>
                <a:latin typeface="Calibri"/>
              </a:rPr>
              <a:t>The facial, glossopharyngeal, and vagus nerves, which carry gustatory (taste) information from different regions of the mouth and throat into the brainstem.</a:t>
            </a:r>
          </a:p>
        </p:txBody>
      </p:sp>
      <p:sp>
        <p:nvSpPr>
          <p:cNvPr id="7" name="Rounded Rectangle 6"/>
          <p:cNvSpPr/>
          <p:nvPr/>
        </p:nvSpPr>
        <p:spPr>
          <a:xfrm>
            <a:off x="548640" y="3364991"/>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Cranial Nerve I (Olfactory Nerve)</a:t>
            </a:r>
          </a:p>
          <a:p>
            <a:pPr algn="l">
              <a:spcBef>
                <a:spcPts val="200"/>
              </a:spcBef>
            </a:pPr>
            <a:r>
              <a:rPr sz="1400">
                <a:solidFill>
                  <a:srgbClr val="1E293B"/>
                </a:solidFill>
                <a:latin typeface="Calibri"/>
              </a:rPr>
              <a:t>The nerve that carries smell information from olfactory sensory neurons in the nasal epithelium directly into the rostral-most part of the brain (the telencephalon/frontal lobe region).</a:t>
            </a:r>
          </a:p>
        </p:txBody>
      </p:sp>
      <p:sp>
        <p:nvSpPr>
          <p:cNvPr id="8" name="Rounded Rectangle 7"/>
          <p:cNvSpPr/>
          <p:nvPr/>
        </p:nvSpPr>
        <p:spPr>
          <a:xfrm>
            <a:off x="548640" y="436168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Nucleus of the Solitary Tract</a:t>
            </a:r>
          </a:p>
          <a:p>
            <a:pPr algn="l">
              <a:spcBef>
                <a:spcPts val="200"/>
              </a:spcBef>
            </a:pPr>
            <a:r>
              <a:rPr sz="1400">
                <a:solidFill>
                  <a:srgbClr val="1E293B"/>
                </a:solidFill>
                <a:latin typeface="Calibri"/>
              </a:rPr>
              <a:t>A structure in the medulla (brainstem) where incoming taste signals from cranial nerves VII, IX, and X first synapse before being relayed onward, typically to the thalamus in primates.</a:t>
            </a:r>
          </a:p>
        </p:txBody>
      </p:sp>
      <p:sp>
        <p:nvSpPr>
          <p:cNvPr id="9" name="Rounded Rectangle 8"/>
          <p:cNvSpPr/>
          <p:nvPr/>
        </p:nvSpPr>
        <p:spPr>
          <a:xfrm>
            <a:off x="548640" y="5358383"/>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Gustatory Cortex</a:t>
            </a:r>
          </a:p>
          <a:p>
            <a:pPr algn="l">
              <a:spcBef>
                <a:spcPts val="200"/>
              </a:spcBef>
            </a:pPr>
            <a:r>
              <a:rPr sz="1400">
                <a:solidFill>
                  <a:srgbClr val="1E293B"/>
                </a:solidFill>
                <a:latin typeface="Calibri"/>
              </a:rPr>
              <a:t>The primary cortical area for processing taste, located in the parietal lobe close to the face region of the somatosensory cortex; it receives input relayed from the thalamus.</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16</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Taste, smell &amp; the somatosensory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14–17 of 58</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Five Basic Tastes</a:t>
            </a:r>
          </a:p>
          <a:p>
            <a:pPr algn="l">
              <a:spcBef>
                <a:spcPts val="200"/>
              </a:spcBef>
            </a:pPr>
            <a:r>
              <a:rPr sz="1400">
                <a:solidFill>
                  <a:srgbClr val="1E293B"/>
                </a:solidFill>
                <a:latin typeface="Calibri"/>
              </a:rPr>
              <a:t>The five taste qualities detectable by human taste cells: salty, sour, bitter, umami (savory), and sweet.</a:t>
            </a:r>
          </a:p>
        </p:txBody>
      </p:sp>
      <p:sp>
        <p:nvSpPr>
          <p:cNvPr id="6" name="Rounded Rectangle 5"/>
          <p:cNvSpPr/>
          <p:nvPr/>
        </p:nvSpPr>
        <p:spPr>
          <a:xfrm>
            <a:off x="548640" y="236829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Umami</a:t>
            </a:r>
          </a:p>
          <a:p>
            <a:pPr algn="l">
              <a:spcBef>
                <a:spcPts val="200"/>
              </a:spcBef>
            </a:pPr>
            <a:r>
              <a:rPr sz="1400">
                <a:solidFill>
                  <a:srgbClr val="1E293B"/>
                </a:solidFill>
                <a:latin typeface="Calibri"/>
              </a:rPr>
              <a:t>The savory taste quality associated with amino acids such as glutamate, commonly linked to MSG and found naturally in foods like broths and some Asian cuisines.</a:t>
            </a:r>
          </a:p>
        </p:txBody>
      </p:sp>
      <p:sp>
        <p:nvSpPr>
          <p:cNvPr id="7" name="Rounded Rectangle 6"/>
          <p:cNvSpPr/>
          <p:nvPr/>
        </p:nvSpPr>
        <p:spPr>
          <a:xfrm>
            <a:off x="548640" y="3364991"/>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Ionotropic Taste Receptors</a:t>
            </a:r>
          </a:p>
          <a:p>
            <a:pPr algn="l">
              <a:spcBef>
                <a:spcPts val="200"/>
              </a:spcBef>
            </a:pPr>
            <a:r>
              <a:rPr sz="1400">
                <a:solidFill>
                  <a:srgbClr val="1E293B"/>
                </a:solidFill>
                <a:latin typeface="Calibri"/>
              </a:rPr>
              <a:t>Receptors used by salty and sour taste cells that work directly through ion channels, allowing ions like sodium or hydrogen to create an electrical signal without a second messenger.</a:t>
            </a:r>
          </a:p>
        </p:txBody>
      </p:sp>
      <p:sp>
        <p:nvSpPr>
          <p:cNvPr id="8" name="Rounded Rectangle 7"/>
          <p:cNvSpPr/>
          <p:nvPr/>
        </p:nvSpPr>
        <p:spPr>
          <a:xfrm>
            <a:off x="548640" y="436168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Metabotropic Taste Receptors</a:t>
            </a:r>
          </a:p>
          <a:p>
            <a:pPr algn="l">
              <a:spcBef>
                <a:spcPts val="200"/>
              </a:spcBef>
            </a:pPr>
            <a:r>
              <a:rPr sz="1400">
                <a:solidFill>
                  <a:srgbClr val="1E293B"/>
                </a:solidFill>
                <a:latin typeface="Calibri"/>
              </a:rPr>
              <a:t>Receptors used by bitter, umami, and sweet taste cells that rely on G protein-coupled receptors and second messenger systems to activate the cell after a ligand binds.</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16</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Taste, smell &amp; the somatosensory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18–21 of 58</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G Protein-Coupled Receptor (Taste)</a:t>
            </a:r>
          </a:p>
          <a:p>
            <a:pPr algn="l">
              <a:spcBef>
                <a:spcPts val="200"/>
              </a:spcBef>
            </a:pPr>
            <a:r>
              <a:rPr sz="1400">
                <a:solidFill>
                  <a:srgbClr val="1E293B"/>
                </a:solidFill>
                <a:latin typeface="Calibri"/>
              </a:rPr>
              <a:t>A type of metabotropic receptor on the outside of taste cells that binds a taste ligand (e.g., a bitter or sweet molecule) and triggers an internal signaling cascade, sometimes opening ion channels indirectly.</a:t>
            </a:r>
          </a:p>
        </p:txBody>
      </p:sp>
      <p:sp>
        <p:nvSpPr>
          <p:cNvPr id="6" name="Rounded Rectangle 5"/>
          <p:cNvSpPr/>
          <p:nvPr/>
        </p:nvSpPr>
        <p:spPr>
          <a:xfrm>
            <a:off x="548640" y="257860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Neurogastronomy</a:t>
            </a:r>
          </a:p>
          <a:p>
            <a:pPr algn="l">
              <a:spcBef>
                <a:spcPts val="200"/>
              </a:spcBef>
            </a:pPr>
            <a:r>
              <a:rPr sz="1400">
                <a:solidFill>
                  <a:srgbClr val="1E293B"/>
                </a:solidFill>
                <a:latin typeface="Calibri"/>
              </a:rPr>
              <a:t>A subfield of neuroscience studying how taste, smell, and somatosensation combine to produce the integrated perceptual experience known as flavor.</a:t>
            </a:r>
          </a:p>
        </p:txBody>
      </p:sp>
      <p:sp>
        <p:nvSpPr>
          <p:cNvPr id="7" name="Rounded Rectangle 6"/>
          <p:cNvSpPr/>
          <p:nvPr/>
        </p:nvSpPr>
        <p:spPr>
          <a:xfrm>
            <a:off x="548640" y="357530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Flavor</a:t>
            </a:r>
          </a:p>
          <a:p>
            <a:pPr algn="l">
              <a:spcBef>
                <a:spcPts val="200"/>
              </a:spcBef>
            </a:pPr>
            <a:r>
              <a:rPr sz="1400">
                <a:solidFill>
                  <a:srgbClr val="1E293B"/>
                </a:solidFill>
                <a:latin typeface="Calibri"/>
              </a:rPr>
              <a:t>The combined perceptual experience created by the simultaneous integration of taste, smell, and somatosensory information while eating, which is why food seems bland when the sense of smell is blocked.</a:t>
            </a:r>
          </a:p>
        </p:txBody>
      </p:sp>
      <p:sp>
        <p:nvSpPr>
          <p:cNvPr id="8" name="Rounded Rectangle 7"/>
          <p:cNvSpPr/>
          <p:nvPr/>
        </p:nvSpPr>
        <p:spPr>
          <a:xfrm>
            <a:off x="548640" y="4782312"/>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Olfactory System (Smell)</a:t>
            </a:r>
          </a:p>
          <a:p>
            <a:pPr algn="l">
              <a:spcBef>
                <a:spcPts val="200"/>
              </a:spcBef>
            </a:pPr>
            <a:r>
              <a:rPr sz="1400">
                <a:solidFill>
                  <a:srgbClr val="1E293B"/>
                </a:solidFill>
                <a:latin typeface="Calibri"/>
              </a:rPr>
              <a:t>The chemical sensory system that detects airborne odorant molecules once they dissolve in nasal mucus; humans have roughly 300 different olfactory receptor types, allowing discrimination of millions of distinct smells.</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16</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Taste, smell &amp; the somatosensory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22–25 of 58</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Olfactory Epithelium</a:t>
            </a:r>
          </a:p>
          <a:p>
            <a:pPr algn="l">
              <a:spcBef>
                <a:spcPts val="200"/>
              </a:spcBef>
            </a:pPr>
            <a:r>
              <a:rPr sz="1400">
                <a:solidFill>
                  <a:srgbClr val="1E293B"/>
                </a:solidFill>
                <a:latin typeface="Calibri"/>
              </a:rPr>
              <a:t>The specialized tissue lining part of the nasal cavity containing olfactory sensory neurons, their cilia, supporting cells, and basal stem cells, all covered in a layer of mucus that dissolves airborne odorants.</a:t>
            </a:r>
          </a:p>
        </p:txBody>
      </p:sp>
      <p:sp>
        <p:nvSpPr>
          <p:cNvPr id="6" name="Rounded Rectangle 5"/>
          <p:cNvSpPr/>
          <p:nvPr/>
        </p:nvSpPr>
        <p:spPr>
          <a:xfrm>
            <a:off x="548640" y="257860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Olfactory Sensory Neuron</a:t>
            </a:r>
          </a:p>
          <a:p>
            <a:pPr algn="l">
              <a:spcBef>
                <a:spcPts val="200"/>
              </a:spcBef>
            </a:pPr>
            <a:r>
              <a:rPr sz="1400">
                <a:solidFill>
                  <a:srgbClr val="1E293B"/>
                </a:solidFill>
                <a:latin typeface="Calibri"/>
              </a:rPr>
              <a:t>A neuron in the nasal epithelium with cilia extending into the mucus layer that can bind odorant molecules and generate an action potential; each neuron expresses only one type of odorant receptor.</a:t>
            </a:r>
          </a:p>
        </p:txBody>
      </p:sp>
      <p:sp>
        <p:nvSpPr>
          <p:cNvPr id="7" name="Rounded Rectangle 6"/>
          <p:cNvSpPr/>
          <p:nvPr/>
        </p:nvSpPr>
        <p:spPr>
          <a:xfrm>
            <a:off x="548640" y="378561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Cilia (Olfactory)</a:t>
            </a:r>
          </a:p>
          <a:p>
            <a:pPr algn="l">
              <a:spcBef>
                <a:spcPts val="200"/>
              </a:spcBef>
            </a:pPr>
            <a:r>
              <a:rPr sz="1400">
                <a:solidFill>
                  <a:srgbClr val="1E293B"/>
                </a:solidFill>
                <a:latin typeface="Calibri"/>
              </a:rPr>
              <a:t>Hair-like extensions at the end of an olfactory sensory neuron's dendrite that sit in the nasal mucus and contain the receptor proteins and transduction machinery needed to detect odorants and generate a signal.</a:t>
            </a:r>
          </a:p>
        </p:txBody>
      </p:sp>
      <p:sp>
        <p:nvSpPr>
          <p:cNvPr id="8" name="Rounded Rectangle 7"/>
          <p:cNvSpPr/>
          <p:nvPr/>
        </p:nvSpPr>
        <p:spPr>
          <a:xfrm>
            <a:off x="548640" y="4992624"/>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Cribriform Plate</a:t>
            </a:r>
          </a:p>
          <a:p>
            <a:pPr algn="l">
              <a:spcBef>
                <a:spcPts val="200"/>
              </a:spcBef>
            </a:pPr>
            <a:r>
              <a:rPr sz="1400">
                <a:solidFill>
                  <a:srgbClr val="1E293B"/>
                </a:solidFill>
                <a:latin typeface="Calibri"/>
              </a:rPr>
              <a:t>A perforated bone at the base of the skull through which the axons of olfactory sensory neurons (cranial nerve I) pass on their way from the nasal cavity into the olfactory bulb.</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16</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Taste, smell &amp; the somatosensory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26–29 of 58</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Olfactory Bulb</a:t>
            </a:r>
          </a:p>
          <a:p>
            <a:pPr algn="l">
              <a:spcBef>
                <a:spcPts val="200"/>
              </a:spcBef>
            </a:pPr>
            <a:r>
              <a:rPr sz="1400">
                <a:solidFill>
                  <a:srgbClr val="1E293B"/>
                </a:solidFill>
                <a:latin typeface="Calibri"/>
              </a:rPr>
              <a:t>A paired brain structure located just beneath the ventral frontal lobe where olfactory sensory neuron axons first synapse (within glomeruli) on the same side as the nostril they entered (ipsilaterally).</a:t>
            </a:r>
          </a:p>
        </p:txBody>
      </p:sp>
      <p:sp>
        <p:nvSpPr>
          <p:cNvPr id="6" name="Rounded Rectangle 5"/>
          <p:cNvSpPr/>
          <p:nvPr/>
        </p:nvSpPr>
        <p:spPr>
          <a:xfrm>
            <a:off x="548640" y="2578608"/>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Glomerulus (Glomeruli)</a:t>
            </a:r>
          </a:p>
          <a:p>
            <a:pPr algn="l">
              <a:spcBef>
                <a:spcPts val="200"/>
              </a:spcBef>
            </a:pPr>
            <a:r>
              <a:rPr sz="1400">
                <a:solidFill>
                  <a:srgbClr val="1E293B"/>
                </a:solidFill>
                <a:latin typeface="Calibri"/>
              </a:rPr>
              <a:t>Spherical synaptic structures in the olfactory bulb where thousands of olfactory sensory neurons expressing the same receptor type converge and synapse, sorting scattered receptor signals by odorant type, similar to convergence patterns seen in the retina or cochlear nucleus.</a:t>
            </a:r>
          </a:p>
        </p:txBody>
      </p:sp>
      <p:sp>
        <p:nvSpPr>
          <p:cNvPr id="7" name="Rounded Rectangle 6"/>
          <p:cNvSpPr/>
          <p:nvPr/>
        </p:nvSpPr>
        <p:spPr>
          <a:xfrm>
            <a:off x="548640" y="3995928"/>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Linda Buck</a:t>
            </a:r>
          </a:p>
          <a:p>
            <a:pPr algn="l">
              <a:spcBef>
                <a:spcPts val="200"/>
              </a:spcBef>
            </a:pPr>
            <a:r>
              <a:rPr sz="1400">
                <a:solidFill>
                  <a:srgbClr val="1E293B"/>
                </a:solidFill>
                <a:latin typeface="Calibri"/>
              </a:rPr>
              <a:t>A neuroscientist who, along with her collaborator Richard Axel, won the Nobel Prize for discovering the large family of olfactory receptor genes (over 300 in humans) and how olfactory receptor cells detect odors.</a:t>
            </a:r>
          </a:p>
        </p:txBody>
      </p:sp>
      <p:sp>
        <p:nvSpPr>
          <p:cNvPr id="8" name="Rounded Rectangle 7"/>
          <p:cNvSpPr/>
          <p:nvPr/>
        </p:nvSpPr>
        <p:spPr>
          <a:xfrm>
            <a:off x="548640" y="520293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Richard Axel</a:t>
            </a:r>
          </a:p>
          <a:p>
            <a:pPr algn="l">
              <a:spcBef>
                <a:spcPts val="200"/>
              </a:spcBef>
            </a:pPr>
            <a:r>
              <a:rPr sz="1400">
                <a:solidFill>
                  <a:srgbClr val="1E293B"/>
                </a:solidFill>
                <a:latin typeface="Calibri"/>
              </a:rPr>
              <a:t>A neuroscientist who co-discovered, with Linda Buck, the olfactory receptor gene family, work for which they shared the Nobel Prize in Physiology or Medicine.</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16</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Taste, smell &amp; the somatosensory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30–33 of 58</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Olfactory Receptor Diversity</a:t>
            </a:r>
          </a:p>
          <a:p>
            <a:pPr algn="l">
              <a:spcBef>
                <a:spcPts val="200"/>
              </a:spcBef>
            </a:pPr>
            <a:r>
              <a:rPr sz="1400">
                <a:solidFill>
                  <a:srgbClr val="1E293B"/>
                </a:solidFill>
                <a:latin typeface="Calibri"/>
              </a:rPr>
              <a:t>Humans possess about 300 different olfactory receptor genes (the largest gene family in the human genome), while some animals like elephants have roughly 2,000, giving them a much greater capacity to discriminate smells.</a:t>
            </a:r>
          </a:p>
        </p:txBody>
      </p:sp>
      <p:sp>
        <p:nvSpPr>
          <p:cNvPr id="6" name="Rounded Rectangle 5"/>
          <p:cNvSpPr/>
          <p:nvPr/>
        </p:nvSpPr>
        <p:spPr>
          <a:xfrm>
            <a:off x="548640" y="257860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Entorhinal Cortex</a:t>
            </a:r>
          </a:p>
          <a:p>
            <a:pPr algn="l">
              <a:spcBef>
                <a:spcPts val="200"/>
              </a:spcBef>
            </a:pPr>
            <a:r>
              <a:rPr sz="1400">
                <a:solidFill>
                  <a:srgbClr val="1E293B"/>
                </a:solidFill>
                <a:latin typeface="Calibri"/>
              </a:rPr>
              <a:t>A brain region that receives olfactory bulb output and provides a direct link to the hippocampus, helping explain why smells are especially effective at triggering memories.</a:t>
            </a:r>
          </a:p>
        </p:txBody>
      </p:sp>
      <p:sp>
        <p:nvSpPr>
          <p:cNvPr id="7" name="Rounded Rectangle 6"/>
          <p:cNvSpPr/>
          <p:nvPr/>
        </p:nvSpPr>
        <p:spPr>
          <a:xfrm>
            <a:off x="548640" y="3575304"/>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Piriform Cortex</a:t>
            </a:r>
          </a:p>
          <a:p>
            <a:pPr algn="l">
              <a:spcBef>
                <a:spcPts val="200"/>
              </a:spcBef>
            </a:pPr>
            <a:r>
              <a:rPr sz="1400">
                <a:solidFill>
                  <a:srgbClr val="1E293B"/>
                </a:solidFill>
                <a:latin typeface="Calibri"/>
              </a:rPr>
              <a:t>A region in the frontal lobe between the insula and temporal lobe that serves as the first major cortical processing area for smell information arriving from the olfactory bulb.</a:t>
            </a:r>
          </a:p>
        </p:txBody>
      </p:sp>
      <p:sp>
        <p:nvSpPr>
          <p:cNvPr id="8" name="Rounded Rectangle 7"/>
          <p:cNvSpPr/>
          <p:nvPr/>
        </p:nvSpPr>
        <p:spPr>
          <a:xfrm>
            <a:off x="548640" y="45720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Olfactory Projections to Amygdala and Hypothalamus</a:t>
            </a:r>
          </a:p>
          <a:p>
            <a:pPr algn="l">
              <a:spcBef>
                <a:spcPts val="200"/>
              </a:spcBef>
            </a:pPr>
            <a:r>
              <a:rPr sz="1400">
                <a:solidFill>
                  <a:srgbClr val="1E293B"/>
                </a:solidFill>
                <a:latin typeface="Calibri"/>
              </a:rPr>
              <a:t>Collateral pathways carrying smell information to the amygdala (for emotional/fear or reward associations) and hypothalamus (for drives such as hunger), explaining why odors can trigger strong emotional or motivational responses.</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16</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Taste, smell &amp; the somatosensory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34–37 of 58</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Pheromone</a:t>
            </a:r>
          </a:p>
          <a:p>
            <a:pPr algn="l">
              <a:spcBef>
                <a:spcPts val="200"/>
              </a:spcBef>
            </a:pPr>
            <a:r>
              <a:rPr sz="1400">
                <a:solidFill>
                  <a:srgbClr val="1E293B"/>
                </a:solidFill>
                <a:latin typeface="Calibri"/>
              </a:rPr>
              <a:t>A chemical signal, often undetectable consciously, that is released by one individual and can influence the physiology or behavior of another individual of the same species.</a:t>
            </a:r>
          </a:p>
        </p:txBody>
      </p:sp>
      <p:sp>
        <p:nvSpPr>
          <p:cNvPr id="6" name="Rounded Rectangle 5"/>
          <p:cNvSpPr/>
          <p:nvPr/>
        </p:nvSpPr>
        <p:spPr>
          <a:xfrm>
            <a:off x="548640" y="236829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Apocrine Glands</a:t>
            </a:r>
          </a:p>
          <a:p>
            <a:pPr algn="l">
              <a:spcBef>
                <a:spcPts val="200"/>
              </a:spcBef>
            </a:pPr>
            <a:r>
              <a:rPr sz="1400">
                <a:solidFill>
                  <a:srgbClr val="1E293B"/>
                </a:solidFill>
                <a:latin typeface="Calibri"/>
              </a:rPr>
              <a:t>Specialized sweat glands located mainly near the sex organs and armpits, found at the base of hair follicles, that secrete compounds onto the skin surface and are thought to produce human body-odor pheromone-like signals; humans have more of these glands than any other ape.</a:t>
            </a:r>
          </a:p>
        </p:txBody>
      </p:sp>
      <p:sp>
        <p:nvSpPr>
          <p:cNvPr id="7" name="Rounded Rectangle 6"/>
          <p:cNvSpPr/>
          <p:nvPr/>
        </p:nvSpPr>
        <p:spPr>
          <a:xfrm>
            <a:off x="548640" y="3575304"/>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White T-Shirt Experiment</a:t>
            </a:r>
          </a:p>
          <a:p>
            <a:pPr algn="l">
              <a:spcBef>
                <a:spcPts val="200"/>
              </a:spcBef>
            </a:pPr>
            <a:r>
              <a:rPr sz="1400">
                <a:solidFill>
                  <a:srgbClr val="1E293B"/>
                </a:solidFill>
                <a:latin typeface="Calibri"/>
              </a:rPr>
              <a:t>A behavioral study in which people wear a plain T-shirt for 24 hours and others then smell it; results show people can judge better than chance whether the wearer was male or female, whether it was their own shirt, whether a relative wore it, and even mothers can identify their own infant's shirt by scent alone.</a:t>
            </a:r>
          </a:p>
        </p:txBody>
      </p:sp>
      <p:sp>
        <p:nvSpPr>
          <p:cNvPr id="8" name="Rounded Rectangle 7"/>
          <p:cNvSpPr/>
          <p:nvPr/>
        </p:nvSpPr>
        <p:spPr>
          <a:xfrm>
            <a:off x="548640" y="4992624"/>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Ovulation and Scent Preference</a:t>
            </a:r>
          </a:p>
          <a:p>
            <a:pPr algn="l">
              <a:spcBef>
                <a:spcPts val="200"/>
              </a:spcBef>
            </a:pPr>
            <a:r>
              <a:rPr sz="1400">
                <a:solidFill>
                  <a:srgbClr val="1E293B"/>
                </a:solidFill>
                <a:latin typeface="Calibri"/>
              </a:rPr>
              <a:t>Studies show that women's preferences for the scent of T-shirts shift with their menstrual cycle: during ovulation they rate non-relatives' scents as more pleasant, while during non-ovulatory periods they rate family members' scents as more pleasant, suggesting an unconscious role for smell in mate selection.</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16</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Taste, smell &amp; the somatosensory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38–41 of 58</a:t>
            </a:r>
          </a:p>
        </p:txBody>
      </p:sp>
      <p:sp>
        <p:nvSpPr>
          <p:cNvPr id="5" name="Rounded Rectangle 4"/>
          <p:cNvSpPr/>
          <p:nvPr/>
        </p:nvSpPr>
        <p:spPr>
          <a:xfrm>
            <a:off x="548640" y="1371600"/>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Anosmia</a:t>
            </a:r>
          </a:p>
          <a:p>
            <a:pPr algn="l">
              <a:spcBef>
                <a:spcPts val="200"/>
              </a:spcBef>
            </a:pPr>
            <a:r>
              <a:rPr sz="1400">
                <a:solidFill>
                  <a:srgbClr val="1E293B"/>
                </a:solidFill>
                <a:latin typeface="Calibri"/>
              </a:rPr>
              <a:t>The inability to smell, the olfactory equivalent of blindness or deafness; it is linked to reduced quality of life and increased depression, and became widely discussed as a common complication of COVID-19.</a:t>
            </a:r>
          </a:p>
        </p:txBody>
      </p:sp>
      <p:sp>
        <p:nvSpPr>
          <p:cNvPr id="6" name="Rounded Rectangle 5"/>
          <p:cNvSpPr/>
          <p:nvPr/>
        </p:nvSpPr>
        <p:spPr>
          <a:xfrm>
            <a:off x="548640" y="2578608"/>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Ageusia</a:t>
            </a:r>
          </a:p>
          <a:p>
            <a:pPr algn="l">
              <a:spcBef>
                <a:spcPts val="200"/>
              </a:spcBef>
            </a:pPr>
            <a:r>
              <a:rPr sz="1400">
                <a:solidFill>
                  <a:srgbClr val="1E293B"/>
                </a:solidFill>
                <a:latin typeface="Calibri"/>
              </a:rPr>
              <a:t>The inability to taste, a relatively rare condition usually caused by brain injury rather than occurring on its own.</a:t>
            </a:r>
          </a:p>
        </p:txBody>
      </p:sp>
      <p:sp>
        <p:nvSpPr>
          <p:cNvPr id="7" name="Rounded Rectangle 6"/>
          <p:cNvSpPr/>
          <p:nvPr/>
        </p:nvSpPr>
        <p:spPr>
          <a:xfrm>
            <a:off x="548640" y="357530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Somatosensory System</a:t>
            </a:r>
          </a:p>
          <a:p>
            <a:pPr algn="l">
              <a:spcBef>
                <a:spcPts val="200"/>
              </a:spcBef>
            </a:pPr>
            <a:r>
              <a:rPr sz="1400">
                <a:solidFill>
                  <a:srgbClr val="1E293B"/>
                </a:solidFill>
                <a:latin typeface="Calibri"/>
              </a:rPr>
              <a:t>The sensory system responsible for detecting touch, temperature, pain, body position, and internal bodily states, divided into exteroceptive, interoceptive, and proprioceptive modalities.</a:t>
            </a:r>
          </a:p>
        </p:txBody>
      </p:sp>
      <p:sp>
        <p:nvSpPr>
          <p:cNvPr id="8" name="Rounded Rectangle 7"/>
          <p:cNvSpPr/>
          <p:nvPr/>
        </p:nvSpPr>
        <p:spPr>
          <a:xfrm>
            <a:off x="548640" y="4782312"/>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Exteroceptors</a:t>
            </a:r>
          </a:p>
          <a:p>
            <a:pPr algn="l">
              <a:spcBef>
                <a:spcPts val="200"/>
              </a:spcBef>
            </a:pPr>
            <a:r>
              <a:rPr sz="1400">
                <a:solidFill>
                  <a:srgbClr val="1E293B"/>
                </a:solidFill>
                <a:latin typeface="Calibri"/>
              </a:rPr>
              <a:t>Somatosensory receptors that provide information about the external world and the surface of the body, including mechanoreception, thermoreception, and nociception.</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16</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Taste, smell &amp; the somatosensory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42–45 of 58</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Interoceptors</a:t>
            </a:r>
          </a:p>
          <a:p>
            <a:pPr algn="l">
              <a:spcBef>
                <a:spcPts val="200"/>
              </a:spcBef>
            </a:pPr>
            <a:r>
              <a:rPr sz="1400">
                <a:solidFill>
                  <a:srgbClr val="1E293B"/>
                </a:solidFill>
                <a:latin typeface="Calibri"/>
              </a:rPr>
              <a:t>Somatosensory receptors located in the viscera and gut that provide information about the internal physiological state of the body.</a:t>
            </a:r>
          </a:p>
        </p:txBody>
      </p:sp>
      <p:sp>
        <p:nvSpPr>
          <p:cNvPr id="6" name="Rounded Rectangle 5"/>
          <p:cNvSpPr/>
          <p:nvPr/>
        </p:nvSpPr>
        <p:spPr>
          <a:xfrm>
            <a:off x="548640" y="236829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Proprioceptors</a:t>
            </a:r>
          </a:p>
          <a:p>
            <a:pPr algn="l">
              <a:spcBef>
                <a:spcPts val="200"/>
              </a:spcBef>
            </a:pPr>
            <a:r>
              <a:rPr sz="1400">
                <a:solidFill>
                  <a:srgbClr val="1E293B"/>
                </a:solidFill>
                <a:latin typeface="Calibri"/>
              </a:rPr>
              <a:t>Receptors, including muscle spindles and Golgi tendon organs, that detect muscle stretch and tendon tension to inform the brain about the position and movement of the body in space.</a:t>
            </a:r>
          </a:p>
        </p:txBody>
      </p:sp>
      <p:sp>
        <p:nvSpPr>
          <p:cNvPr id="7" name="Rounded Rectangle 6"/>
          <p:cNvSpPr/>
          <p:nvPr/>
        </p:nvSpPr>
        <p:spPr>
          <a:xfrm>
            <a:off x="548640" y="3364991"/>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Mechanoreception</a:t>
            </a:r>
          </a:p>
          <a:p>
            <a:pPr algn="l">
              <a:spcBef>
                <a:spcPts val="200"/>
              </a:spcBef>
            </a:pPr>
            <a:r>
              <a:rPr sz="1400">
                <a:solidFill>
                  <a:srgbClr val="1E293B"/>
                </a:solidFill>
                <a:latin typeface="Calibri"/>
              </a:rPr>
              <a:t>The sensory modality responsible for detecting mechanical disturbances such as pressure, vibration, and light or deep touch through physical displacement of specialized receptors in the skin.</a:t>
            </a:r>
          </a:p>
        </p:txBody>
      </p:sp>
      <p:sp>
        <p:nvSpPr>
          <p:cNvPr id="8" name="Rounded Rectangle 7"/>
          <p:cNvSpPr/>
          <p:nvPr/>
        </p:nvSpPr>
        <p:spPr>
          <a:xfrm>
            <a:off x="548640" y="45720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Thermoreception</a:t>
            </a:r>
          </a:p>
          <a:p>
            <a:pPr algn="l">
              <a:spcBef>
                <a:spcPts val="200"/>
              </a:spcBef>
            </a:pPr>
            <a:r>
              <a:rPr sz="1400">
                <a:solidFill>
                  <a:srgbClr val="1E293B"/>
                </a:solidFill>
                <a:latin typeface="Calibri"/>
              </a:rPr>
              <a:t>The sensory modality responsible for detecting temperature, allowing the body to sense whether something is hot or cold.</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16</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Taste, smell &amp; the somatosensory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46–50 of 58</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Nociception</a:t>
            </a:r>
          </a:p>
          <a:p>
            <a:pPr algn="l">
              <a:spcBef>
                <a:spcPts val="200"/>
              </a:spcBef>
            </a:pPr>
            <a:r>
              <a:rPr sz="1400">
                <a:solidFill>
                  <a:srgbClr val="1E293B"/>
                </a:solidFill>
                <a:latin typeface="Calibri"/>
              </a:rPr>
              <a:t>The formal term for the sensory detection of pain, which is further divided into categories such as sharp and dull pain that are carried by different types of receptors and fibers.</a:t>
            </a:r>
          </a:p>
        </p:txBody>
      </p:sp>
      <p:sp>
        <p:nvSpPr>
          <p:cNvPr id="6" name="Rounded Rectangle 5"/>
          <p:cNvSpPr/>
          <p:nvPr/>
        </p:nvSpPr>
        <p:spPr>
          <a:xfrm>
            <a:off x="548640" y="2368296"/>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Meissner's Corpuscle</a:t>
            </a:r>
          </a:p>
          <a:p>
            <a:pPr algn="l">
              <a:spcBef>
                <a:spcPts val="200"/>
              </a:spcBef>
            </a:pPr>
            <a:r>
              <a:rPr sz="1400">
                <a:solidFill>
                  <a:srgbClr val="1E293B"/>
                </a:solidFill>
                <a:latin typeface="Calibri"/>
              </a:rPr>
              <a:t>A mechanoreceptor located near the skin surface that is particularly sensitive to light touch and changes in texture.</a:t>
            </a:r>
          </a:p>
        </p:txBody>
      </p:sp>
      <p:sp>
        <p:nvSpPr>
          <p:cNvPr id="7" name="Rounded Rectangle 6"/>
          <p:cNvSpPr/>
          <p:nvPr/>
        </p:nvSpPr>
        <p:spPr>
          <a:xfrm>
            <a:off x="548640" y="3364991"/>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Pacinian Corpuscle</a:t>
            </a:r>
          </a:p>
          <a:p>
            <a:pPr algn="l">
              <a:spcBef>
                <a:spcPts val="200"/>
              </a:spcBef>
            </a:pPr>
            <a:r>
              <a:rPr sz="1400">
                <a:solidFill>
                  <a:srgbClr val="1E293B"/>
                </a:solidFill>
                <a:latin typeface="Calibri"/>
              </a:rPr>
              <a:t>A deep-lying, layered mechanoreceptor that is especially sensitive to vibration and deep pressure.</a:t>
            </a:r>
          </a:p>
        </p:txBody>
      </p:sp>
      <p:sp>
        <p:nvSpPr>
          <p:cNvPr id="8" name="Rounded Rectangle 7"/>
          <p:cNvSpPr/>
          <p:nvPr/>
        </p:nvSpPr>
        <p:spPr>
          <a:xfrm>
            <a:off x="548640" y="4361688"/>
            <a:ext cx="11094415" cy="676656"/>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Ruffini Ending</a:t>
            </a:r>
          </a:p>
          <a:p>
            <a:pPr algn="l">
              <a:spcBef>
                <a:spcPts val="200"/>
              </a:spcBef>
            </a:pPr>
            <a:r>
              <a:rPr sz="1400">
                <a:solidFill>
                  <a:srgbClr val="1E293B"/>
                </a:solidFill>
                <a:latin typeface="Calibri"/>
              </a:rPr>
              <a:t>A mechanoreceptor in the skin that responds to sustained pressure and skin stretch.</a:t>
            </a:r>
          </a:p>
        </p:txBody>
      </p:sp>
      <p:sp>
        <p:nvSpPr>
          <p:cNvPr id="9" name="Rounded Rectangle 8"/>
          <p:cNvSpPr/>
          <p:nvPr/>
        </p:nvSpPr>
        <p:spPr>
          <a:xfrm>
            <a:off x="548640" y="5148072"/>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Muscle Spindle</a:t>
            </a:r>
          </a:p>
          <a:p>
            <a:pPr algn="l">
              <a:spcBef>
                <a:spcPts val="200"/>
              </a:spcBef>
            </a:pPr>
            <a:r>
              <a:rPr sz="1400">
                <a:solidFill>
                  <a:srgbClr val="1E293B"/>
                </a:solidFill>
                <a:latin typeface="Calibri"/>
              </a:rPr>
              <a:t>A proprioceptive receptor embedded within muscle fibers that detects changes in muscle length and the speed of stretch, sending this information to the spinal cord.</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16</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Taste, smell &amp; the somatosensory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51–54 of 58</a:t>
            </a:r>
          </a:p>
        </p:txBody>
      </p:sp>
      <p:sp>
        <p:nvSpPr>
          <p:cNvPr id="5" name="Rounded Rectangle 4"/>
          <p:cNvSpPr/>
          <p:nvPr/>
        </p:nvSpPr>
        <p:spPr>
          <a:xfrm>
            <a:off x="548640" y="137160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Golgi Tendon Organ</a:t>
            </a:r>
          </a:p>
          <a:p>
            <a:pPr algn="l">
              <a:spcBef>
                <a:spcPts val="200"/>
              </a:spcBef>
            </a:pPr>
            <a:r>
              <a:rPr sz="1400">
                <a:solidFill>
                  <a:srgbClr val="1E293B"/>
                </a:solidFill>
                <a:latin typeface="Calibri"/>
              </a:rPr>
              <a:t>A proprioceptive receptor located in tendons that detects the amount of tension or force generated when a muscle contracts.</a:t>
            </a:r>
          </a:p>
        </p:txBody>
      </p:sp>
      <p:sp>
        <p:nvSpPr>
          <p:cNvPr id="6" name="Rounded Rectangle 5"/>
          <p:cNvSpPr/>
          <p:nvPr/>
        </p:nvSpPr>
        <p:spPr>
          <a:xfrm>
            <a:off x="548640" y="236829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Dorsal Root Ganglia</a:t>
            </a:r>
          </a:p>
          <a:p>
            <a:pPr algn="l">
              <a:spcBef>
                <a:spcPts val="200"/>
              </a:spcBef>
            </a:pPr>
            <a:r>
              <a:rPr sz="1400">
                <a:solidFill>
                  <a:srgbClr val="1E293B"/>
                </a:solidFill>
                <a:latin typeface="Calibri"/>
              </a:rPr>
              <a:t>Clusters of sensory neuron cell bodies located on the dorsal (back) side of the spinal cord, where the cell bodies of somatosensory afferent neurons reside before their axons enter the spinal cord.</a:t>
            </a:r>
          </a:p>
        </p:txBody>
      </p:sp>
      <p:sp>
        <p:nvSpPr>
          <p:cNvPr id="7" name="Rounded Rectangle 6"/>
          <p:cNvSpPr/>
          <p:nvPr/>
        </p:nvSpPr>
        <p:spPr>
          <a:xfrm>
            <a:off x="548640" y="357530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Discriminative Touch Pathway (Dorsal Column-Medial Lemniscal Pathway)</a:t>
            </a:r>
          </a:p>
          <a:p>
            <a:pPr algn="l">
              <a:spcBef>
                <a:spcPts val="200"/>
              </a:spcBef>
            </a:pPr>
            <a:r>
              <a:rPr sz="1400">
                <a:solidFill>
                  <a:srgbClr val="1E293B"/>
                </a:solidFill>
                <a:latin typeface="Calibri"/>
              </a:rPr>
              <a:t>A somatosensory pathway carrying fine touch information (pressure, texture, precise location) that travels ipsilaterally up the spinal cord and only crosses to the opposite side once it reaches the brainstem, before continuing to the thalamus and somatosensory cortex.</a:t>
            </a:r>
          </a:p>
        </p:txBody>
      </p:sp>
      <p:sp>
        <p:nvSpPr>
          <p:cNvPr id="8" name="Rounded Rectangle 7"/>
          <p:cNvSpPr/>
          <p:nvPr/>
        </p:nvSpPr>
        <p:spPr>
          <a:xfrm>
            <a:off x="548640" y="4782312"/>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Spinothalamic Tract (Anterolateral Pathway)</a:t>
            </a:r>
          </a:p>
          <a:p>
            <a:pPr algn="l">
              <a:spcBef>
                <a:spcPts val="200"/>
              </a:spcBef>
            </a:pPr>
            <a:r>
              <a:rPr sz="1400">
                <a:solidFill>
                  <a:srgbClr val="1E293B"/>
                </a:solidFill>
                <a:latin typeface="Calibri"/>
              </a:rPr>
              <a:t>A somatosensory pathway carrying pain, temperature, and tickle information that crosses to the opposite side of the spinal cord immediately upon entry (at the level it enters), then travels up the anterolateral spinal cord to the thalamus.</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bg>
      <p:bgPr>
        <a:solidFill>
          <a:srgbClr val="F1F5F9"/>
        </a:solidFill>
        <a:effectLst/>
      </p:bgPr>
    </p:bg>
    <p:spTree>
      <p:nvGrpSpPr>
        <p:cNvPr id="1" name=""/>
        <p:cNvGrpSpPr/>
        <p:nvPr/>
      </p:nvGrpSpPr>
      <p:grpSpPr/>
      <p:sp>
        <p:nvSpPr>
          <p:cNvPr id="2" name="TextBox 1"/>
          <p:cNvSpPr txBox="1"/>
          <p:nvPr/>
        </p:nvSpPr>
        <p:spPr>
          <a:xfrm>
            <a:off x="548640" y="411480"/>
            <a:ext cx="7315200" cy="320040"/>
          </a:xfrm>
          <a:prstGeom prst="rect">
            <a:avLst/>
          </a:prstGeom>
          <a:noFill/>
        </p:spPr>
        <p:txBody>
          <a:bodyPr wrap="square" lIns="0" rIns="0" tIns="0" bIns="0">
            <a:spAutoFit/>
          </a:bodyPr>
          <a:lstStyle/>
          <a:p>
            <a:pPr algn="l"/>
            <a:r>
              <a:rPr sz="1300" b="1" i="0">
                <a:solidFill>
                  <a:srgbClr val="2563EB"/>
                </a:solidFill>
                <a:latin typeface="Calibri"/>
              </a:rPr>
              <a:t>LECTURE 16</a:t>
            </a:r>
          </a:p>
        </p:txBody>
      </p:sp>
      <p:sp>
        <p:nvSpPr>
          <p:cNvPr id="3" name="TextBox 2"/>
          <p:cNvSpPr txBox="1"/>
          <p:nvPr/>
        </p:nvSpPr>
        <p:spPr>
          <a:xfrm>
            <a:off x="548640" y="731520"/>
            <a:ext cx="8686800" cy="548640"/>
          </a:xfrm>
          <a:prstGeom prst="rect">
            <a:avLst/>
          </a:prstGeom>
          <a:noFill/>
        </p:spPr>
        <p:txBody>
          <a:bodyPr wrap="square" lIns="0" rIns="0" tIns="0" bIns="0">
            <a:spAutoFit/>
          </a:bodyPr>
          <a:lstStyle/>
          <a:p>
            <a:pPr algn="l"/>
            <a:r>
              <a:rPr sz="2400" b="1" i="0">
                <a:solidFill>
                  <a:srgbClr val="1E293B"/>
                </a:solidFill>
                <a:latin typeface="Cambria"/>
              </a:rPr>
              <a:t>Taste, smell &amp; the somatosensory system</a:t>
            </a:r>
          </a:p>
        </p:txBody>
      </p:sp>
      <p:sp>
        <p:nvSpPr>
          <p:cNvPr id="4" name="TextBox 3"/>
          <p:cNvSpPr txBox="1"/>
          <p:nvPr/>
        </p:nvSpPr>
        <p:spPr>
          <a:xfrm>
            <a:off x="8961120" y="457200"/>
            <a:ext cx="2679192" cy="365760"/>
          </a:xfrm>
          <a:prstGeom prst="rect">
            <a:avLst/>
          </a:prstGeom>
          <a:noFill/>
        </p:spPr>
        <p:txBody>
          <a:bodyPr wrap="square" lIns="0" rIns="0" tIns="0" bIns="0">
            <a:spAutoFit/>
          </a:bodyPr>
          <a:lstStyle/>
          <a:p>
            <a:pPr algn="r"/>
            <a:r>
              <a:rPr sz="1200" b="0" i="0">
                <a:solidFill>
                  <a:srgbClr val="64748B"/>
                </a:solidFill>
                <a:latin typeface="Calibri"/>
              </a:rPr>
              <a:t>55–58 of 58</a:t>
            </a:r>
          </a:p>
        </p:txBody>
      </p:sp>
      <p:sp>
        <p:nvSpPr>
          <p:cNvPr id="5" name="Rounded Rectangle 4"/>
          <p:cNvSpPr/>
          <p:nvPr/>
        </p:nvSpPr>
        <p:spPr>
          <a:xfrm>
            <a:off x="548640" y="1371600"/>
            <a:ext cx="11094415" cy="1307592"/>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Decussation (Somatosensory)</a:t>
            </a:r>
          </a:p>
          <a:p>
            <a:pPr algn="l">
              <a:spcBef>
                <a:spcPts val="200"/>
              </a:spcBef>
            </a:pPr>
            <a:r>
              <a:rPr sz="1400">
                <a:solidFill>
                  <a:srgbClr val="1E293B"/>
                </a:solidFill>
                <a:latin typeface="Calibri"/>
              </a:rPr>
              <a:t>The crossing of sensory pathways from one side of the body to the other; discriminative touch decussates late (in the brainstem) while pain and temperature information decussates immediately in the spinal cord, which has clinical implications for localizing spinal cord injuries.</a:t>
            </a:r>
          </a:p>
        </p:txBody>
      </p:sp>
      <p:sp>
        <p:nvSpPr>
          <p:cNvPr id="6" name="Rounded Rectangle 5"/>
          <p:cNvSpPr/>
          <p:nvPr/>
        </p:nvSpPr>
        <p:spPr>
          <a:xfrm>
            <a:off x="548640" y="2788920"/>
            <a:ext cx="11094415" cy="886968"/>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Somatosensory Cortex</a:t>
            </a:r>
          </a:p>
          <a:p>
            <a:pPr algn="l">
              <a:spcBef>
                <a:spcPts val="200"/>
              </a:spcBef>
            </a:pPr>
            <a:r>
              <a:rPr sz="1400">
                <a:solidFill>
                  <a:srgbClr val="1E293B"/>
                </a:solidFill>
                <a:latin typeface="Calibri"/>
              </a:rPr>
              <a:t>The primary cortical region in the parietal lobe, just posterior to the central sulcus, that processes touch, pain, temperature, and proprioceptive information from the body.</a:t>
            </a:r>
          </a:p>
        </p:txBody>
      </p:sp>
      <p:sp>
        <p:nvSpPr>
          <p:cNvPr id="7" name="Rounded Rectangle 6"/>
          <p:cNvSpPr/>
          <p:nvPr/>
        </p:nvSpPr>
        <p:spPr>
          <a:xfrm>
            <a:off x="548640" y="3785616"/>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Sensory Homunculus</a:t>
            </a:r>
          </a:p>
          <a:p>
            <a:pPr algn="l">
              <a:spcBef>
                <a:spcPts val="200"/>
              </a:spcBef>
            </a:pPr>
            <a:r>
              <a:rPr sz="1400">
                <a:solidFill>
                  <a:srgbClr val="1E293B"/>
                </a:solidFill>
                <a:latin typeface="Calibri"/>
              </a:rPr>
              <a:t>A distorted map of the body represented across the somatosensory cortex, where more sensitive body regions (like the hands and face) are allotted disproportionately larger areas of cortical tissue than less sensitive regions.</a:t>
            </a:r>
          </a:p>
        </p:txBody>
      </p:sp>
      <p:sp>
        <p:nvSpPr>
          <p:cNvPr id="8" name="Rounded Rectangle 7"/>
          <p:cNvSpPr/>
          <p:nvPr/>
        </p:nvSpPr>
        <p:spPr>
          <a:xfrm>
            <a:off x="548640" y="4992624"/>
            <a:ext cx="11094415" cy="1097280"/>
          </a:xfrm>
          <a:prstGeom prst="roundRect">
            <a:avLst>
              <a:gd name="adj" fmla="val 7000"/>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82296" bIns="82296">
            <a:spAutoFit/>
          </a:bodyPr>
          <a:lstStyle/>
          <a:p>
            <a:pPr algn="l"/>
            <a:r>
              <a:rPr b="1" sz="1500">
                <a:solidFill>
                  <a:srgbClr val="1D4ED8"/>
                </a:solidFill>
                <a:latin typeface="Calibri"/>
              </a:rPr>
              <a:t>Central Sulcus</a:t>
            </a:r>
          </a:p>
          <a:p>
            <a:pPr algn="l">
              <a:spcBef>
                <a:spcPts val="200"/>
              </a:spcBef>
            </a:pPr>
            <a:r>
              <a:rPr sz="1400">
                <a:solidFill>
                  <a:srgbClr val="1E293B"/>
                </a:solidFill>
                <a:latin typeface="Calibri"/>
              </a:rPr>
              <a:t>The groove on the cortical surface separating the frontal lobe (motor cortex) from the parietal lobe (somatosensory cortex), marking the anatomical boundary between sensory and motor processing regions.</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bg>
      <p:bgPr>
        <a:solidFill>
          <a:srgbClr val="1E293B"/>
        </a:solidFill>
        <a:effectLst/>
      </p:bgPr>
    </p:bg>
    <p:spTree>
      <p:nvGrpSpPr>
        <p:cNvPr id="1" name=""/>
        <p:cNvGrpSpPr/>
        <p:nvPr/>
      </p:nvGrpSpPr>
      <p:grpSpPr/>
      <p:sp>
        <p:nvSpPr>
          <p:cNvPr id="2" name="TextBox 1"/>
          <p:cNvSpPr txBox="1"/>
          <p:nvPr/>
        </p:nvSpPr>
        <p:spPr>
          <a:xfrm>
            <a:off x="914400" y="2377440"/>
            <a:ext cx="10360152" cy="914400"/>
          </a:xfrm>
          <a:prstGeom prst="rect">
            <a:avLst/>
          </a:prstGeom>
          <a:noFill/>
        </p:spPr>
        <p:txBody>
          <a:bodyPr wrap="square" lIns="0" rIns="0" tIns="0" bIns="0">
            <a:spAutoFit/>
          </a:bodyPr>
          <a:lstStyle/>
          <a:p>
            <a:pPr algn="ctr"/>
            <a:r>
              <a:rPr sz="4400" b="1" i="0">
                <a:solidFill>
                  <a:srgbClr val="FFFFFF"/>
                </a:solidFill>
                <a:latin typeface="Cambria"/>
              </a:rPr>
              <a:t>Good luck studying!</a:t>
            </a:r>
          </a:p>
        </p:txBody>
      </p:sp>
      <p:sp>
        <p:nvSpPr>
          <p:cNvPr id="3" name="TextBox 2"/>
          <p:cNvSpPr txBox="1"/>
          <p:nvPr/>
        </p:nvSpPr>
        <p:spPr>
          <a:xfrm>
            <a:off x="914400" y="3383280"/>
            <a:ext cx="10360152" cy="548640"/>
          </a:xfrm>
          <a:prstGeom prst="rect">
            <a:avLst/>
          </a:prstGeom>
          <a:noFill/>
        </p:spPr>
        <p:txBody>
          <a:bodyPr wrap="square" lIns="0" rIns="0" tIns="0" bIns="0">
            <a:spAutoFit/>
          </a:bodyPr>
          <a:lstStyle/>
          <a:p>
            <a:pPr algn="ctr"/>
            <a:r>
              <a:rPr sz="1800" b="0" i="0">
                <a:solidFill>
                  <a:srgbClr val="BFDBFE"/>
                </a:solidFill>
                <a:latin typeface="Calibri"/>
              </a:rPr>
              <a:t>7 lectures • 365 terms reviewed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